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81" r:id="rId2"/>
    <p:sldId id="279" r:id="rId3"/>
    <p:sldId id="294" r:id="rId4"/>
    <p:sldId id="299" r:id="rId5"/>
    <p:sldId id="295" r:id="rId6"/>
    <p:sldId id="297" r:id="rId7"/>
    <p:sldId id="298" r:id="rId8"/>
    <p:sldId id="296" r:id="rId9"/>
    <p:sldId id="288" r:id="rId10"/>
    <p:sldId id="286" r:id="rId11"/>
    <p:sldId id="289" r:id="rId12"/>
    <p:sldId id="290" r:id="rId13"/>
    <p:sldId id="291" r:id="rId14"/>
    <p:sldId id="292" r:id="rId15"/>
    <p:sldId id="274" r:id="rId16"/>
    <p:sldId id="275" r:id="rId17"/>
    <p:sldId id="300" r:id="rId18"/>
    <p:sldId id="27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>
      <p:cViewPr varScale="1">
        <p:scale>
          <a:sx n="72" d="100"/>
          <a:sy n="72" d="100"/>
        </p:scale>
        <p:origin x="1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874B9-4684-41A4-B13A-A7AD83A95011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FF1A8-3C1D-4BDE-BA96-13C905EC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79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148264-73FA-4CB3-B5B3-7CDC3A26F3E4}" type="slidenum">
              <a:rPr lang="ru-RU" smtClean="0">
                <a:latin typeface="Calibri" panose="020F0502020204030204" pitchFamily="34" charset="0"/>
              </a:rPr>
              <a:pPr/>
              <a:t>7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0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CBA-8D2D-4DAE-8E15-E0AFF7D69CB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4F9F1D-9406-4379-BDF0-A78E569581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CBA-8D2D-4DAE-8E15-E0AFF7D69CB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9F1D-9406-4379-BDF0-A78E569581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54F9F1D-9406-4379-BDF0-A78E5695810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CBA-8D2D-4DAE-8E15-E0AFF7D69CB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CBA-8D2D-4DAE-8E15-E0AFF7D69CB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54F9F1D-9406-4379-BDF0-A78E569581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CBA-8D2D-4DAE-8E15-E0AFF7D69CB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4F9F1D-9406-4379-BDF0-A78E5695810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6452CBA-8D2D-4DAE-8E15-E0AFF7D69CB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9F1D-9406-4379-BDF0-A78E569581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CBA-8D2D-4DAE-8E15-E0AFF7D69CB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54F9F1D-9406-4379-BDF0-A78E5695810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CBA-8D2D-4DAE-8E15-E0AFF7D69CB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54F9F1D-9406-4379-BDF0-A78E569581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CBA-8D2D-4DAE-8E15-E0AFF7D69CB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4F9F1D-9406-4379-BDF0-A78E569581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4F9F1D-9406-4379-BDF0-A78E5695810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CBA-8D2D-4DAE-8E15-E0AFF7D69CB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54F9F1D-9406-4379-BDF0-A78E5695810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6452CBA-8D2D-4DAE-8E15-E0AFF7D69CB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6452CBA-8D2D-4DAE-8E15-E0AFF7D69CB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4F9F1D-9406-4379-BDF0-A78E5695810A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iks.org/2-26589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masternet-instrument.ru/images/photo/2904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900igr.net/datai/predmety/Instrumenty-3.files/0019-021-Ruchnaja-drel-kolovorot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Сверление . Обработка отверстий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4270248" cy="4542256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80000"/>
              </a:lnSpc>
              <a:buClr>
                <a:srgbClr val="0000FF"/>
              </a:buClr>
              <a:buFont typeface="Wingdings 2" panose="05020102010507070707" pitchFamily="18" charset="2"/>
              <a:buAutoNum type="arabicPeriod"/>
            </a:pPr>
            <a:r>
              <a:rPr lang="ru-RU" sz="2800" dirty="0">
                <a:solidFill>
                  <a:srgbClr val="15A60A"/>
                </a:solidFill>
              </a:rPr>
              <a:t>Сверление </a:t>
            </a:r>
            <a:r>
              <a:rPr lang="ru-RU" sz="2800" dirty="0">
                <a:solidFill>
                  <a:srgbClr val="0000FF"/>
                </a:solidFill>
              </a:rPr>
              <a:t>– операция по образованию сквозных и глухих отверстий в сплошном материале, выполняемая при помощи режущего инструмента – сверла.</a:t>
            </a: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 typeface="Wingdings 2" panose="05020102010507070707" pitchFamily="18" charset="2"/>
              <a:buAutoNum type="arabicPeriod"/>
            </a:pPr>
            <a:r>
              <a:rPr lang="ru-RU" sz="2800" dirty="0">
                <a:solidFill>
                  <a:srgbClr val="15A60A"/>
                </a:solidFill>
              </a:rPr>
              <a:t>Зенкерование</a:t>
            </a: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 typeface="Wingdings 2" panose="05020102010507070707" pitchFamily="18" charset="2"/>
              <a:buAutoNum type="arabicPeriod"/>
            </a:pPr>
            <a:r>
              <a:rPr lang="ru-RU" sz="2800" dirty="0" err="1">
                <a:solidFill>
                  <a:srgbClr val="15A60A"/>
                </a:solidFill>
              </a:rPr>
              <a:t>Зенкование</a:t>
            </a:r>
            <a:endParaRPr lang="ru-RU" sz="2800" dirty="0">
              <a:solidFill>
                <a:srgbClr val="15A60A"/>
              </a:solidFill>
            </a:endParaRP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 typeface="Wingdings 2" panose="05020102010507070707" pitchFamily="18" charset="2"/>
              <a:buAutoNum type="arabicPeriod"/>
            </a:pPr>
            <a:r>
              <a:rPr lang="ru-RU" sz="2800" dirty="0" err="1">
                <a:solidFill>
                  <a:srgbClr val="15A60A"/>
                </a:solidFill>
              </a:rPr>
              <a:t>Цекование</a:t>
            </a:r>
            <a:endParaRPr lang="ru-RU" sz="2800" dirty="0">
              <a:solidFill>
                <a:srgbClr val="15A60A"/>
              </a:solidFill>
            </a:endParaRP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 typeface="Wingdings 2" panose="05020102010507070707" pitchFamily="18" charset="2"/>
              <a:buAutoNum type="arabicPeriod"/>
            </a:pPr>
            <a:r>
              <a:rPr lang="ru-RU" sz="2800" dirty="0">
                <a:solidFill>
                  <a:srgbClr val="15A60A"/>
                </a:solidFill>
              </a:rPr>
              <a:t>Развертывание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556792"/>
            <a:ext cx="4264152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80000"/>
              </a:lnSpc>
            </a:pPr>
            <a:r>
              <a:rPr lang="ru-RU" sz="2400" dirty="0">
                <a:solidFill>
                  <a:srgbClr val="15A60A"/>
                </a:solidFill>
              </a:rPr>
              <a:t>Инструменты</a:t>
            </a: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 typeface="Wingdings 2" panose="05020102010507070707" pitchFamily="18" charset="2"/>
              <a:buAutoNum type="arabicPeriod"/>
            </a:pPr>
            <a:r>
              <a:rPr lang="ru-RU" sz="2400" dirty="0">
                <a:solidFill>
                  <a:srgbClr val="0000FF"/>
                </a:solidFill>
              </a:rPr>
              <a:t>Сверла (спиральные, центровочные, перовые, ружейные, кольцевые, твердосплавные</a:t>
            </a:r>
            <a:r>
              <a:rPr lang="ru-RU" sz="2400" dirty="0" smtClean="0">
                <a:solidFill>
                  <a:srgbClr val="0000FF"/>
                </a:solidFill>
              </a:rPr>
              <a:t>)</a:t>
            </a: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 typeface="Wingdings 2" panose="05020102010507070707" pitchFamily="18" charset="2"/>
              <a:buAutoNum type="arabicPeriod"/>
            </a:pPr>
            <a:endParaRPr lang="ru-RU" sz="24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 typeface="Wingdings 2" panose="05020102010507070707" pitchFamily="18" charset="2"/>
              <a:buAutoNum type="arabicPeriod"/>
            </a:pPr>
            <a:endParaRPr lang="ru-RU" sz="24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 typeface="Wingdings 2" panose="05020102010507070707" pitchFamily="18" charset="2"/>
              <a:buAutoNum type="arabicPeriod"/>
            </a:pPr>
            <a:endParaRPr lang="ru-RU" sz="2400" dirty="0">
              <a:solidFill>
                <a:srgbClr val="0000FF"/>
              </a:solidFill>
            </a:endParaRPr>
          </a:p>
          <a:p>
            <a:pPr marL="457200" indent="-457200">
              <a:buClr>
                <a:srgbClr val="0000FF"/>
              </a:buClr>
              <a:buFont typeface="Wingdings 2" panose="05020102010507070707" pitchFamily="18" charset="2"/>
              <a:buAutoNum type="arabicPeriod"/>
            </a:pPr>
            <a:endParaRPr lang="ru-RU" sz="2400" dirty="0">
              <a:solidFill>
                <a:srgbClr val="0000FF"/>
              </a:solidFill>
            </a:endParaRPr>
          </a:p>
          <a:p>
            <a:pPr marL="457200" indent="-457200">
              <a:buClr>
                <a:srgbClr val="0000FF"/>
              </a:buClr>
              <a:buFont typeface="Wingdings 2" panose="05020102010507070707" pitchFamily="18" charset="2"/>
              <a:buAutoNum type="arabicPeriod"/>
            </a:pPr>
            <a:r>
              <a:rPr lang="ru-RU" sz="2400" dirty="0">
                <a:solidFill>
                  <a:srgbClr val="0000FF"/>
                </a:solidFill>
              </a:rPr>
              <a:t>Зенкеры</a:t>
            </a:r>
          </a:p>
          <a:p>
            <a:pPr marL="457200" indent="-457200">
              <a:buClr>
                <a:srgbClr val="0000FF"/>
              </a:buClr>
              <a:buFont typeface="Wingdings 2" panose="05020102010507070707" pitchFamily="18" charset="2"/>
              <a:buAutoNum type="arabicPeriod"/>
            </a:pPr>
            <a:r>
              <a:rPr lang="ru-RU" sz="2400" dirty="0">
                <a:solidFill>
                  <a:srgbClr val="0000FF"/>
                </a:solidFill>
              </a:rPr>
              <a:t>Зенковки</a:t>
            </a:r>
          </a:p>
          <a:p>
            <a:pPr marL="457200" indent="-457200">
              <a:buClr>
                <a:srgbClr val="0000FF"/>
              </a:buClr>
              <a:buFont typeface="Wingdings 2" panose="05020102010507070707" pitchFamily="18" charset="2"/>
              <a:buAutoNum type="arabicPeriod"/>
            </a:pPr>
            <a:r>
              <a:rPr lang="ru-RU" sz="2400" dirty="0" err="1">
                <a:solidFill>
                  <a:srgbClr val="0000FF"/>
                </a:solidFill>
              </a:rPr>
              <a:t>Цековки</a:t>
            </a:r>
            <a:endParaRPr lang="ru-RU" sz="2400" dirty="0">
              <a:solidFill>
                <a:srgbClr val="0000FF"/>
              </a:solidFill>
            </a:endParaRPr>
          </a:p>
          <a:p>
            <a:pPr marL="457200" indent="-457200">
              <a:buClr>
                <a:srgbClr val="0000FF"/>
              </a:buClr>
              <a:buFont typeface="Wingdings 2" panose="05020102010507070707" pitchFamily="18" charset="2"/>
              <a:buAutoNum type="arabicPeriod"/>
            </a:pPr>
            <a:r>
              <a:rPr lang="ru-RU" sz="2400" dirty="0">
                <a:solidFill>
                  <a:srgbClr val="0000FF"/>
                </a:solidFill>
              </a:rPr>
              <a:t>Развертки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01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 txBox="1">
            <a:spLocks/>
          </p:cNvSpPr>
          <p:nvPr/>
        </p:nvSpPr>
        <p:spPr bwMode="auto">
          <a:xfrm>
            <a:off x="500063" y="476672"/>
            <a:ext cx="842962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4000" b="1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  </a:t>
            </a:r>
            <a:r>
              <a:rPr lang="ru-RU" altLang="ru-RU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Сверление</a:t>
            </a:r>
            <a:r>
              <a:rPr lang="ru-RU" alt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круглых отверстий в заготовках из древесины выполняется с помощью свёрл.</a:t>
            </a:r>
          </a:p>
        </p:txBody>
      </p:sp>
      <p:pic>
        <p:nvPicPr>
          <p:cNvPr id="5" name="Picture 4" descr="F:\УМП\рисунки\технический труд\сверление\17.jpg"/>
          <p:cNvPicPr>
            <a:picLocks noChangeAspect="1" noChangeArrowheads="1"/>
          </p:cNvPicPr>
          <p:nvPr/>
        </p:nvPicPr>
        <p:blipFill>
          <a:blip r:embed="rId2" cstate="print"/>
          <a:srcRect t="-1890"/>
          <a:stretch>
            <a:fillRect/>
          </a:stretch>
        </p:blipFill>
        <p:spPr bwMode="auto">
          <a:xfrm rot="16200000">
            <a:off x="606083" y="1738804"/>
            <a:ext cx="3456384" cy="366842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6" name="Рисунок 6" descr="свёрла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8" b="6618"/>
          <a:stretch>
            <a:fillRect/>
          </a:stretch>
        </p:blipFill>
        <p:spPr bwMode="auto">
          <a:xfrm>
            <a:off x="4499992" y="1878384"/>
            <a:ext cx="4192428" cy="342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9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4"/>
          <p:cNvSpPr>
            <a:spLocks noChangeArrowheads="1"/>
          </p:cNvSpPr>
          <p:nvPr/>
        </p:nvSpPr>
        <p:spPr bwMode="auto">
          <a:xfrm>
            <a:off x="571500" y="500063"/>
            <a:ext cx="835818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rgbClr val="7030A0"/>
                </a:solidFill>
              </a:rPr>
              <a:t>Центровые (перовые) свёрла применяются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rgbClr val="7030A0"/>
                </a:solidFill>
              </a:rPr>
              <a:t>для сверления </a:t>
            </a:r>
            <a:r>
              <a:rPr lang="ru-RU" altLang="ru-RU" sz="2400" b="1" i="1" dirty="0" smtClean="0">
                <a:solidFill>
                  <a:srgbClr val="7030A0"/>
                </a:solidFill>
              </a:rPr>
              <a:t> материалов неглубоких </a:t>
            </a:r>
            <a:r>
              <a:rPr lang="ru-RU" altLang="ru-RU" sz="2400" b="1" i="1" dirty="0">
                <a:solidFill>
                  <a:srgbClr val="7030A0"/>
                </a:solidFill>
              </a:rPr>
              <a:t>отверстий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rgbClr val="7030A0"/>
                </a:solidFill>
              </a:rPr>
              <a:t>большого диаметра, у этих свёрл одна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>
                <a:solidFill>
                  <a:srgbClr val="7030A0"/>
                </a:solidFill>
              </a:rPr>
              <a:t>режущая кромка.</a:t>
            </a:r>
            <a:endParaRPr lang="ru-RU" altLang="ru-RU" sz="2400" b="1" dirty="0">
              <a:solidFill>
                <a:srgbClr val="7030A0"/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500313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0" t="21001" r="999" b="18999"/>
          <a:stretch>
            <a:fillRect/>
          </a:stretch>
        </p:blipFill>
        <p:spPr bwMode="auto">
          <a:xfrm>
            <a:off x="5000625" y="2428875"/>
            <a:ext cx="37338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857750"/>
            <a:ext cx="29940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9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9"/>
          <p:cNvSpPr>
            <a:spLocks noChangeArrowheads="1"/>
          </p:cNvSpPr>
          <p:nvPr/>
        </p:nvSpPr>
        <p:spPr bwMode="auto">
          <a:xfrm>
            <a:off x="428625" y="357188"/>
            <a:ext cx="8485188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				Винтовые </a:t>
            </a:r>
            <a:r>
              <a:rPr lang="ru-RU" altLang="ru-RU" sz="2400" b="1" dirty="0">
                <a:solidFill>
                  <a:srgbClr val="0070C0"/>
                </a:solidFill>
                <a:latin typeface="Century" panose="02040604050505020304" pitchFamily="18" charset="0"/>
              </a:rPr>
              <a:t>свёрла </a:t>
            </a:r>
            <a:endParaRPr lang="ru-RU" altLang="ru-RU" sz="2400" b="1" dirty="0" smtClean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представляют собой </a:t>
            </a:r>
            <a:r>
              <a:rPr lang="ru-RU" altLang="ru-RU" sz="2400" b="1" dirty="0">
                <a:solidFill>
                  <a:srgbClr val="0070C0"/>
                </a:solidFill>
                <a:latin typeface="Century" panose="02040604050505020304" pitchFamily="18" charset="0"/>
              </a:rPr>
              <a:t>винтообразную </a:t>
            </a:r>
            <a:r>
              <a:rPr lang="ru-RU" altLang="ru-RU" sz="2400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пластину, используют </a:t>
            </a:r>
            <a:r>
              <a:rPr lang="ru-RU" altLang="ru-RU" sz="2400" b="1" dirty="0">
                <a:solidFill>
                  <a:srgbClr val="0070C0"/>
                </a:solidFill>
                <a:latin typeface="Century" panose="02040604050505020304" pitchFamily="18" charset="0"/>
              </a:rPr>
              <a:t>для </a:t>
            </a:r>
            <a:r>
              <a:rPr lang="ru-RU" altLang="ru-RU" sz="2400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высверливания </a:t>
            </a:r>
            <a:r>
              <a:rPr lang="ru-RU" altLang="ru-RU" sz="2400" b="1" smtClean="0">
                <a:solidFill>
                  <a:srgbClr val="0070C0"/>
                </a:solidFill>
                <a:latin typeface="Century" panose="02040604050505020304" pitchFamily="18" charset="0"/>
              </a:rPr>
              <a:t>в материалах глубоких </a:t>
            </a:r>
            <a:r>
              <a:rPr lang="ru-RU" altLang="ru-RU" sz="2400" b="1" dirty="0">
                <a:solidFill>
                  <a:srgbClr val="0070C0"/>
                </a:solidFill>
                <a:latin typeface="Century" panose="02040604050505020304" pitchFamily="18" charset="0"/>
              </a:rPr>
              <a:t>отверстий.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4000" b="1" dirty="0">
              <a:latin typeface="Century" panose="02040604050505020304" pitchFamily="18" charset="0"/>
            </a:endParaRP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780928"/>
            <a:ext cx="4114256" cy="213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2116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8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428625" y="428625"/>
            <a:ext cx="80121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			Сверло </a:t>
            </a:r>
            <a:r>
              <a:rPr lang="ru-RU" altLang="ru-RU" sz="24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Форстнера</a:t>
            </a:r>
            <a:r>
              <a:rPr lang="ru-RU" alt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endParaRPr lang="ru-RU" altLang="ru-RU" sz="2400" b="1" dirty="0" smtClean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для сверления глухих </a:t>
            </a:r>
            <a:r>
              <a:rPr lang="ru-RU" alt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отверстий </a:t>
            </a:r>
            <a:r>
              <a:rPr lang="ru-RU" alt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с высокой точностью</a:t>
            </a:r>
            <a:r>
              <a:rPr lang="ru-RU" altLang="ru-RU" sz="2400" b="1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4" y="1728467"/>
            <a:ext cx="22082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t="11574" r="3320" b="9721"/>
          <a:stretch>
            <a:fillRect/>
          </a:stretch>
        </p:blipFill>
        <p:spPr bwMode="auto">
          <a:xfrm>
            <a:off x="4434681" y="1628800"/>
            <a:ext cx="21351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" t="2251" b="2251"/>
          <a:stretch>
            <a:fillRect/>
          </a:stretch>
        </p:blipFill>
        <p:spPr bwMode="auto">
          <a:xfrm>
            <a:off x="5004048" y="3068960"/>
            <a:ext cx="3582988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" t="9500" r="500" b="11000"/>
          <a:stretch>
            <a:fillRect/>
          </a:stretch>
        </p:blipFill>
        <p:spPr bwMode="auto">
          <a:xfrm>
            <a:off x="928687" y="4005064"/>
            <a:ext cx="192722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6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8625" y="285750"/>
            <a:ext cx="8072438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Пробочные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(бесцентровые) сверла как следует из их названия предназначены для изготовления деревянных пробок. Такие пробки нужны для декоративной заделки круглых отверстий, например высверленных сучков или утопленных болтов.</a:t>
            </a:r>
            <a:endParaRPr lang="ru-RU" sz="2000" dirty="0">
              <a:latin typeface="Arial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6500" r="8000" b="27499"/>
          <a:stretch>
            <a:fillRect/>
          </a:stretch>
        </p:blipFill>
        <p:spPr bwMode="auto">
          <a:xfrm>
            <a:off x="642938" y="4071938"/>
            <a:ext cx="247491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t="3500" r="1785" b="5000"/>
          <a:stretch>
            <a:fillRect/>
          </a:stretch>
        </p:blipFill>
        <p:spPr bwMode="auto">
          <a:xfrm>
            <a:off x="3500438" y="3786188"/>
            <a:ext cx="160972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8749" r="2499" b="16251"/>
          <a:stretch>
            <a:fillRect/>
          </a:stretch>
        </p:blipFill>
        <p:spPr bwMode="auto">
          <a:xfrm>
            <a:off x="3286125" y="4929188"/>
            <a:ext cx="20526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286000"/>
            <a:ext cx="1719262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32857" r="2856" b="32857"/>
          <a:stretch>
            <a:fillRect/>
          </a:stretch>
        </p:blipFill>
        <p:spPr bwMode="auto">
          <a:xfrm>
            <a:off x="5929313" y="5286375"/>
            <a:ext cx="188118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143125"/>
            <a:ext cx="55260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r="-2" b="32500"/>
          <a:stretch>
            <a:fillRect/>
          </a:stretch>
        </p:blipFill>
        <p:spPr bwMode="auto">
          <a:xfrm>
            <a:off x="5643563" y="4071938"/>
            <a:ext cx="25923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Обработка отверстий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0987" y="666750"/>
            <a:ext cx="8648239" cy="639763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6085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8381" y="2838080"/>
            <a:ext cx="5340846" cy="3566904"/>
          </a:xfrm>
        </p:spPr>
      </p:pic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3D8AA3E-F6CE-4460-B2C5-7C54AB48318D}" type="datetime1">
              <a:rPr lang="ru-RU" smtClean="0"/>
              <a:pPr>
                <a:defRPr/>
              </a:pPr>
              <a:t>20.05.2022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088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FAE79E-E852-4022-8C9B-5A54FE801255}" type="slidenum">
              <a:rPr lang="en-US" sz="1200" smtClean="0">
                <a:solidFill>
                  <a:srgbClr val="D38E2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sz="1200" smtClean="0">
              <a:solidFill>
                <a:srgbClr val="D38E27"/>
              </a:solidFill>
            </a:endParaRPr>
          </a:p>
        </p:txBody>
      </p:sp>
      <p:pic>
        <p:nvPicPr>
          <p:cNvPr id="10" name="Объект 9" descr="p0092.gif"/>
          <p:cNvPicPr>
            <a:picLocks noGrp="1" noChangeAspect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3574" r="11922" b="15456"/>
          <a:stretch/>
        </p:blipFill>
        <p:spPr>
          <a:xfrm>
            <a:off x="195629" y="1042416"/>
            <a:ext cx="3971124" cy="3049910"/>
          </a:xfrm>
          <a:noFill/>
        </p:spPr>
      </p:pic>
    </p:spTree>
    <p:extLst>
      <p:ext uri="{BB962C8B-B14F-4D97-AF65-F5344CB8AC3E}">
        <p14:creationId xmlns:p14="http://schemas.microsoft.com/office/powerpoint/2010/main" val="152152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CFDFA4-87B8-4F6B-B295-6220544B3074}" type="datetime1">
              <a:rPr lang="ru-RU" smtClean="0"/>
              <a:pPr>
                <a:defRPr/>
              </a:pPr>
              <a:t>20.05.2022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76200"/>
            <a:ext cx="8229600" cy="60960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Способы сверления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7111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409F63-B570-4ABD-9D04-C148792CD5DD}" type="slidenum">
              <a:rPr lang="en-US" sz="1200" smtClean="0">
                <a:solidFill>
                  <a:srgbClr val="D38E2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sz="1200" smtClean="0">
              <a:solidFill>
                <a:srgbClr val="D38E27"/>
              </a:solidFill>
            </a:endParaRPr>
          </a:p>
        </p:txBody>
      </p:sp>
      <p:pic>
        <p:nvPicPr>
          <p:cNvPr id="47112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" t="8910" r="-4361" b="-8910"/>
          <a:stretch/>
        </p:blipFill>
        <p:spPr>
          <a:xfrm>
            <a:off x="4551363" y="3103563"/>
            <a:ext cx="4479925" cy="3621087"/>
          </a:xfrm>
        </p:spPr>
      </p:pic>
      <p:pic>
        <p:nvPicPr>
          <p:cNvPr id="4711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89" y="666750"/>
            <a:ext cx="4419600" cy="3657600"/>
          </a:xfrm>
        </p:spPr>
      </p:pic>
    </p:spTree>
    <p:extLst>
      <p:ext uri="{BB962C8B-B14F-4D97-AF65-F5344CB8AC3E}">
        <p14:creationId xmlns:p14="http://schemas.microsoft.com/office/powerpoint/2010/main" val="42255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922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300" b="1">
                <a:solidFill>
                  <a:srgbClr val="002060"/>
                </a:solidFill>
              </a:rPr>
              <a:t>2</a:t>
            </a:r>
            <a:r>
              <a:rPr lang="ru-RU" b="1">
                <a:solidFill>
                  <a:srgbClr val="002060"/>
                </a:solidFill>
              </a:rPr>
              <a:t>. </a:t>
            </a:r>
            <a:r>
              <a:rPr lang="ru-RU" sz="4300" b="1">
                <a:solidFill>
                  <a:srgbClr val="002060"/>
                </a:solidFill>
              </a:rPr>
              <a:t>УГЛЫ ЗАОСТРЕНИЯ СВЕРЛА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726371"/>
              </p:ext>
            </p:extLst>
          </p:nvPr>
        </p:nvGraphicFramePr>
        <p:xfrm>
          <a:off x="755576" y="1196975"/>
          <a:ext cx="7632848" cy="45365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598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/>
                          </a:solidFill>
                        </a:rPr>
                        <a:t>материалы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2"/>
                          </a:solidFill>
                        </a:rPr>
                        <a:t>Угол</a:t>
                      </a:r>
                      <a:r>
                        <a:rPr lang="ru-RU" sz="800" baseline="0" dirty="0">
                          <a:solidFill>
                            <a:schemeClr val="tx2"/>
                          </a:solidFill>
                        </a:rPr>
                        <a:t> заострения</a:t>
                      </a:r>
                      <a:endParaRPr lang="ru-RU" sz="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986">
                <a:tc>
                  <a:txBody>
                    <a:bodyPr/>
                    <a:lstStyle/>
                    <a:p>
                      <a:r>
                        <a:rPr lang="ru-RU" sz="2000" b="1" dirty="0"/>
                        <a:t>1. ЧУГУН И СТАЛЬ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116 – 118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5066">
                <a:tc>
                  <a:txBody>
                    <a:bodyPr/>
                    <a:lstStyle/>
                    <a:p>
                      <a:r>
                        <a:rPr lang="ru-RU" sz="2000" b="1" dirty="0"/>
                        <a:t>2. ЗАКАЛЁННАЯ СТАЛЬ, СТАЛЬНЫЕ ПАКОВКИ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125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6567">
                <a:tc>
                  <a:txBody>
                    <a:bodyPr/>
                    <a:lstStyle/>
                    <a:p>
                      <a:r>
                        <a:rPr lang="ru-RU" sz="2000" b="1" dirty="0"/>
                        <a:t>3. АЛЮМИНИЙ, ЛАТУНЬ, БРОНЗА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130- 140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0636">
                <a:tc>
                  <a:txBody>
                    <a:bodyPr/>
                    <a:lstStyle/>
                    <a:p>
                      <a:r>
                        <a:rPr lang="ru-RU" sz="2000" b="1" dirty="0"/>
                        <a:t>4. ЛИТЕЙНЫЙ</a:t>
                      </a:r>
                      <a:r>
                        <a:rPr lang="ru-RU" sz="2000" b="1" baseline="0" dirty="0"/>
                        <a:t> АЛЮМИНИЕВЫЙ СПЛАВ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90 - 100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2263">
                <a:tc>
                  <a:txBody>
                    <a:bodyPr/>
                    <a:lstStyle/>
                    <a:p>
                      <a:r>
                        <a:rPr lang="ru-RU" sz="2000" b="1" dirty="0"/>
                        <a:t>5</a:t>
                      </a:r>
                      <a:r>
                        <a:rPr lang="ru-RU" sz="2000" dirty="0"/>
                        <a:t>. </a:t>
                      </a:r>
                      <a:r>
                        <a:rPr lang="ru-RU" sz="2000" b="1" dirty="0"/>
                        <a:t>ПЛАСТМАССА, ВИНИЛПЛАСТ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</a:rPr>
                        <a:t>50 - 60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60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8634413" cy="304800"/>
          </a:xfrm>
        </p:spPr>
        <p:txBody>
          <a:bodyPr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62000" y="1066800"/>
            <a:ext cx="8175625" cy="5334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CFDFA4-87B8-4F6B-B295-6220544B3074}" type="datetime1">
              <a:rPr lang="ru-RU" smtClean="0"/>
              <a:pPr>
                <a:defRPr/>
              </a:pPr>
              <a:t>20.05.2022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09600" y="76200"/>
            <a:ext cx="7696200" cy="68580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Заточка сверла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8135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64C753-47D9-46D8-AE7A-EF28C67DF118}" type="slidenum">
              <a:rPr lang="en-US" sz="1200" smtClean="0">
                <a:solidFill>
                  <a:srgbClr val="D38E2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sz="1200" smtClean="0">
              <a:solidFill>
                <a:srgbClr val="D38E27"/>
              </a:solidFill>
            </a:endParaRPr>
          </a:p>
        </p:txBody>
      </p:sp>
      <p:pic>
        <p:nvPicPr>
          <p:cNvPr id="4813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762000"/>
            <a:ext cx="4291013" cy="2413000"/>
          </a:xfrm>
        </p:spPr>
      </p:pic>
      <p:pic>
        <p:nvPicPr>
          <p:cNvPr id="4813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4575" y="762000"/>
            <a:ext cx="4289425" cy="2414588"/>
          </a:xfrm>
        </p:spPr>
      </p:pic>
      <p:pic>
        <p:nvPicPr>
          <p:cNvPr id="481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3582988"/>
            <a:ext cx="3656013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582988"/>
            <a:ext cx="4314825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6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helpiks.org/2-26589.html</a:t>
            </a:r>
            <a:endParaRPr lang="ru-RU" smtClean="0"/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Сверление. Обработка отверстий</a:t>
            </a:r>
            <a:br>
              <a:rPr lang="ru-RU" sz="2000" dirty="0" smtClean="0"/>
            </a:br>
            <a:r>
              <a:rPr lang="ru-RU" sz="2000" dirty="0" smtClean="0"/>
              <a:t>Настольно-сверлильные и Вертикально сверлильные станки.</a:t>
            </a:r>
            <a:endParaRPr lang="ru-RU" sz="2000" dirty="0"/>
          </a:p>
        </p:txBody>
      </p:sp>
      <p:pic>
        <p:nvPicPr>
          <p:cNvPr id="7" name="Рисунок 11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t="2048" r="4414"/>
          <a:stretch>
            <a:fillRect/>
          </a:stretch>
        </p:blipFill>
        <p:spPr bwMode="auto">
          <a:xfrm>
            <a:off x="301625" y="1340769"/>
            <a:ext cx="427037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4350" r="7246" b="2113"/>
          <a:stretch>
            <a:fillRect/>
          </a:stretch>
        </p:blipFill>
        <p:spPr bwMode="auto">
          <a:xfrm>
            <a:off x="4714621" y="1339490"/>
            <a:ext cx="419519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9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476672"/>
            <a:ext cx="8332106" cy="554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1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r="10975"/>
          <a:stretch/>
        </p:blipFill>
        <p:spPr>
          <a:xfrm>
            <a:off x="228600" y="857250"/>
            <a:ext cx="3472543" cy="5138233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sz="quarter" idx="4294967295"/>
          </p:nvPr>
        </p:nvSpPr>
        <p:spPr>
          <a:xfrm>
            <a:off x="4275366" y="857250"/>
            <a:ext cx="4767943" cy="51435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ru-RU" sz="1950" b="1" dirty="0"/>
              <a:t>Шпиндельная бабка с электродвигателем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1950" b="1" dirty="0"/>
              <a:t>Ручка фиксирования шпиндельной бабки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1950" b="1" dirty="0"/>
              <a:t>Рукоятка подъёма и опускания шпиндельной бабки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1950" b="1" dirty="0"/>
              <a:t>Винтовая колонна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1950" b="1" dirty="0"/>
              <a:t>Рукоятка подачи шпинделя с патроном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1950" b="1" dirty="0"/>
              <a:t>Станина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1950" b="1" dirty="0"/>
              <a:t>Кнопки включения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1950" b="1" dirty="0"/>
              <a:t>Кнопка выключения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1950" b="1" dirty="0"/>
              <a:t>Стол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1950" b="1" dirty="0"/>
              <a:t>Сверло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1950" b="1" dirty="0"/>
              <a:t>Патрон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1950" b="1" dirty="0"/>
              <a:t>Шкала установки глубины сверления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1950" b="1" dirty="0"/>
              <a:t>Шпиндельная коробка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1950" b="1" dirty="0"/>
              <a:t>Винт натяжения ремённой передачи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1950" b="1" dirty="0"/>
              <a:t>Ремённая передача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1950" b="1" dirty="0"/>
              <a:t>Кожух ремённой передачи</a:t>
            </a:r>
          </a:p>
          <a:p>
            <a:pPr marL="385763" indent="-385763">
              <a:buFont typeface="+mj-lt"/>
              <a:buAutoNum type="arabicPeriod"/>
            </a:pPr>
            <a:endParaRPr lang="ru-RU" sz="1800" b="1" dirty="0"/>
          </a:p>
          <a:p>
            <a:pPr marL="385763" indent="-385763">
              <a:buFont typeface="+mj-lt"/>
              <a:buAutoNum type="arabicPeriod"/>
            </a:pPr>
            <a:endParaRPr lang="ru-RU" sz="1800" b="1" dirty="0"/>
          </a:p>
          <a:p>
            <a:pPr marL="385763" indent="-385763">
              <a:buFont typeface="+mj-lt"/>
              <a:buAutoNum type="arabicPeriod"/>
            </a:pPr>
            <a:endParaRPr lang="ru-RU" sz="1800" b="1" dirty="0"/>
          </a:p>
          <a:p>
            <a:pPr marL="385763" indent="-385763">
              <a:buFont typeface="+mj-lt"/>
              <a:buAutoNum type="arabicPeriod"/>
            </a:pPr>
            <a:endParaRPr lang="ru-RU" b="1" dirty="0"/>
          </a:p>
        </p:txBody>
      </p:sp>
      <p:sp>
        <p:nvSpPr>
          <p:cNvPr id="2" name="Овал 1"/>
          <p:cNvSpPr/>
          <p:nvPr/>
        </p:nvSpPr>
        <p:spPr>
          <a:xfrm>
            <a:off x="3265715" y="2283278"/>
            <a:ext cx="228600" cy="2939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Овал 4"/>
          <p:cNvSpPr/>
          <p:nvPr/>
        </p:nvSpPr>
        <p:spPr>
          <a:xfrm>
            <a:off x="3243943" y="2756806"/>
            <a:ext cx="228600" cy="2939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Овал 6"/>
          <p:cNvSpPr/>
          <p:nvPr/>
        </p:nvSpPr>
        <p:spPr>
          <a:xfrm>
            <a:off x="3243943" y="3170551"/>
            <a:ext cx="228600" cy="2939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Овал 7"/>
          <p:cNvSpPr/>
          <p:nvPr/>
        </p:nvSpPr>
        <p:spPr>
          <a:xfrm>
            <a:off x="3249389" y="3573237"/>
            <a:ext cx="228600" cy="2939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Овал 8"/>
          <p:cNvSpPr/>
          <p:nvPr/>
        </p:nvSpPr>
        <p:spPr>
          <a:xfrm>
            <a:off x="3238502" y="4041318"/>
            <a:ext cx="228600" cy="2939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Овал 9"/>
          <p:cNvSpPr/>
          <p:nvPr/>
        </p:nvSpPr>
        <p:spPr>
          <a:xfrm>
            <a:off x="3249389" y="4618263"/>
            <a:ext cx="228600" cy="2939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Овал 11"/>
          <p:cNvSpPr/>
          <p:nvPr/>
        </p:nvSpPr>
        <p:spPr>
          <a:xfrm>
            <a:off x="1159328" y="1134838"/>
            <a:ext cx="228600" cy="2939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Овал 12"/>
          <p:cNvSpPr/>
          <p:nvPr/>
        </p:nvSpPr>
        <p:spPr>
          <a:xfrm>
            <a:off x="680357" y="2528204"/>
            <a:ext cx="228600" cy="2939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Овал 13"/>
          <p:cNvSpPr/>
          <p:nvPr/>
        </p:nvSpPr>
        <p:spPr>
          <a:xfrm>
            <a:off x="636815" y="1298122"/>
            <a:ext cx="228600" cy="2939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Овал 14"/>
          <p:cNvSpPr/>
          <p:nvPr/>
        </p:nvSpPr>
        <p:spPr>
          <a:xfrm>
            <a:off x="963383" y="5521775"/>
            <a:ext cx="228600" cy="2939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Овал 15"/>
          <p:cNvSpPr/>
          <p:nvPr/>
        </p:nvSpPr>
        <p:spPr>
          <a:xfrm>
            <a:off x="658587" y="2800349"/>
            <a:ext cx="228600" cy="2939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Овал 16"/>
          <p:cNvSpPr/>
          <p:nvPr/>
        </p:nvSpPr>
        <p:spPr>
          <a:xfrm>
            <a:off x="658584" y="5391149"/>
            <a:ext cx="228600" cy="2939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Овал 17"/>
          <p:cNvSpPr/>
          <p:nvPr/>
        </p:nvSpPr>
        <p:spPr>
          <a:xfrm>
            <a:off x="647700" y="3126920"/>
            <a:ext cx="228600" cy="2939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Овал 18"/>
          <p:cNvSpPr/>
          <p:nvPr/>
        </p:nvSpPr>
        <p:spPr>
          <a:xfrm>
            <a:off x="658583" y="3540578"/>
            <a:ext cx="228600" cy="2939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Овал 19"/>
          <p:cNvSpPr/>
          <p:nvPr/>
        </p:nvSpPr>
        <p:spPr>
          <a:xfrm>
            <a:off x="647702" y="3921575"/>
            <a:ext cx="228600" cy="2939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" name="Овал 20"/>
          <p:cNvSpPr/>
          <p:nvPr/>
        </p:nvSpPr>
        <p:spPr>
          <a:xfrm>
            <a:off x="484413" y="4204611"/>
            <a:ext cx="228600" cy="2939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Овал 21"/>
          <p:cNvSpPr/>
          <p:nvPr/>
        </p:nvSpPr>
        <p:spPr>
          <a:xfrm>
            <a:off x="375554" y="5195206"/>
            <a:ext cx="228600" cy="2939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0475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Конструкция сверл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989" name="Объект 5"/>
          <p:cNvSpPr>
            <a:spLocks noGrp="1"/>
          </p:cNvSpPr>
          <p:nvPr>
            <p:ph sz="quarter" idx="4"/>
          </p:nvPr>
        </p:nvSpPr>
        <p:spPr>
          <a:xfrm>
            <a:off x="4648200" y="1316038"/>
            <a:ext cx="4289425" cy="39417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CF52AA-EA98-41F8-BAC2-F4FFBB394681}" type="datetime1">
              <a:rPr lang="ru-RU" smtClean="0"/>
              <a:pPr>
                <a:defRPr/>
              </a:pPr>
              <a:t>20.05.2022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992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FAE1FF-8909-4137-84FA-B54D4716D438}" type="slidenum">
              <a:rPr lang="en-US" sz="1200" smtClean="0">
                <a:solidFill>
                  <a:srgbClr val="D38E2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1200" smtClean="0">
              <a:solidFill>
                <a:srgbClr val="D38E27"/>
              </a:solidFill>
            </a:endParaRPr>
          </a:p>
        </p:txBody>
      </p:sp>
      <p:pic>
        <p:nvPicPr>
          <p:cNvPr id="41993" name="Рисунок 8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1" r="821"/>
          <a:stretch/>
        </p:blipFill>
        <p:spPr>
          <a:xfrm>
            <a:off x="133231" y="1230328"/>
            <a:ext cx="8702921" cy="5356844"/>
          </a:xfrm>
          <a:noFill/>
        </p:spPr>
      </p:pic>
    </p:spTree>
    <p:extLst>
      <p:ext uri="{BB962C8B-B14F-4D97-AF65-F5344CB8AC3E}">
        <p14:creationId xmlns:p14="http://schemas.microsoft.com/office/powerpoint/2010/main" val="28624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3013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75" y="304800"/>
            <a:ext cx="9004300" cy="6096000"/>
          </a:xfrm>
        </p:spPr>
      </p:pic>
      <p:sp>
        <p:nvSpPr>
          <p:cNvPr id="43014" name="Объект 5"/>
          <p:cNvSpPr>
            <a:spLocks noGrp="1"/>
          </p:cNvSpPr>
          <p:nvPr>
            <p:ph sz="quarter" idx="4"/>
          </p:nvPr>
        </p:nvSpPr>
        <p:spPr>
          <a:xfrm>
            <a:off x="4648200" y="1316038"/>
            <a:ext cx="4289425" cy="39417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CF52AA-EA98-41F8-BAC2-F4FFBB394681}" type="datetime1">
              <a:rPr lang="ru-RU" smtClean="0"/>
              <a:pPr>
                <a:defRPr/>
              </a:pPr>
              <a:t>20.05.2022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17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323447-0B04-4AED-825D-0D85F54D4F74}" type="slidenum">
              <a:rPr lang="en-US" sz="1200" smtClean="0">
                <a:solidFill>
                  <a:srgbClr val="D38E2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sz="1200" smtClean="0">
              <a:solidFill>
                <a:srgbClr val="D38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6843833" flipH="1" flipV="1">
            <a:off x="7144544" y="6588919"/>
            <a:ext cx="366712" cy="19050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4037" name="Объект 5"/>
          <p:cNvSpPr>
            <a:spLocks noGrp="1"/>
          </p:cNvSpPr>
          <p:nvPr>
            <p:ph sz="quarter" idx="4"/>
          </p:nvPr>
        </p:nvSpPr>
        <p:spPr>
          <a:xfrm flipH="1">
            <a:off x="5916613" y="3003550"/>
            <a:ext cx="2286000" cy="44450"/>
          </a:xfrm>
        </p:spPr>
        <p:txBody>
          <a:bodyPr>
            <a:normAutofit fontScale="25000" lnSpcReduction="20000"/>
          </a:bodyPr>
          <a:lstStyle/>
          <a:p>
            <a:endParaRPr lang="ru-RU" smtClean="0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D83EA6-E860-48FB-909C-C0C582DA47FC}" type="datetime1">
              <a:rPr lang="ru-RU" smtClean="0"/>
              <a:pPr>
                <a:defRPr/>
              </a:pPr>
              <a:t>20.05.2022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040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E0110F-13C0-4627-99B7-AD1484E40DEF}" type="slidenum">
              <a:rPr lang="en-US" sz="800" smtClean="0">
                <a:solidFill>
                  <a:srgbClr val="D38E2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sz="800" smtClean="0">
              <a:solidFill>
                <a:srgbClr val="D38E27"/>
              </a:solidFill>
            </a:endParaRPr>
          </a:p>
        </p:txBody>
      </p:sp>
      <p:pic>
        <p:nvPicPr>
          <p:cNvPr id="44041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15" y="194757"/>
            <a:ext cx="6420447" cy="417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Объект 4"/>
          <p:cNvSpPr>
            <a:spLocks noGrp="1"/>
          </p:cNvSpPr>
          <p:nvPr>
            <p:ph sz="quarter" idx="2"/>
          </p:nvPr>
        </p:nvSpPr>
        <p:spPr>
          <a:xfrm>
            <a:off x="280988" y="1316039"/>
            <a:ext cx="258564" cy="456778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1" name="Picture 5" descr="Картинка 6 из 839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546" y="4608382"/>
            <a:ext cx="1727994" cy="15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Картинка 111 из 844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92" y="4635320"/>
            <a:ext cx="2661604" cy="150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3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t="11574" r="3320" b="9721"/>
          <a:stretch>
            <a:fillRect/>
          </a:stretch>
        </p:blipFill>
        <p:spPr bwMode="auto">
          <a:xfrm>
            <a:off x="3031788" y="1761142"/>
            <a:ext cx="45735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5556" r="-893" b="75926"/>
          <a:stretch>
            <a:fillRect/>
          </a:stretch>
        </p:blipFill>
        <p:spPr bwMode="auto">
          <a:xfrm>
            <a:off x="2786063" y="4143375"/>
            <a:ext cx="5143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8" t="21071" r="39458" b="42020"/>
          <a:stretch>
            <a:fillRect/>
          </a:stretch>
        </p:blipFill>
        <p:spPr bwMode="auto">
          <a:xfrm>
            <a:off x="1011239" y="1771479"/>
            <a:ext cx="1274762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7250" y="357188"/>
            <a:ext cx="735806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			Диаметр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свёрла </a:t>
            </a:r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миллиметрах указывается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на хвостовике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sp>
        <p:nvSpPr>
          <p:cNvPr id="8" name="Овал 7"/>
          <p:cNvSpPr/>
          <p:nvPr/>
        </p:nvSpPr>
        <p:spPr>
          <a:xfrm>
            <a:off x="928688" y="4286250"/>
            <a:ext cx="857250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143750" y="1785938"/>
            <a:ext cx="857250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00813" y="4071938"/>
            <a:ext cx="857250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1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500063" y="285750"/>
            <a:ext cx="7072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400" b="1" dirty="0">
                <a:solidFill>
                  <a:srgbClr val="C00000"/>
                </a:solidFill>
                <a:latin typeface="Century" panose="02040604050505020304" pitchFamily="18" charset="0"/>
              </a:rPr>
              <a:t>Спиральные свёрла</a:t>
            </a:r>
            <a:endParaRPr lang="ru-RU" altLang="ru-RU" sz="4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0243" name="Рисунок 12" descr="Рисунок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t="7388" r="1375" b="11330"/>
          <a:stretch>
            <a:fillRect/>
          </a:stretch>
        </p:blipFill>
        <p:spPr bwMode="auto">
          <a:xfrm>
            <a:off x="1285875" y="3071813"/>
            <a:ext cx="24050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714625"/>
            <a:ext cx="26606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0600">
            <a:off x="4171157" y="4510881"/>
            <a:ext cx="1652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5" r="624" b="23125"/>
          <a:stretch>
            <a:fillRect/>
          </a:stretch>
        </p:blipFill>
        <p:spPr bwMode="auto">
          <a:xfrm>
            <a:off x="714375" y="4286250"/>
            <a:ext cx="31797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313" y="1214438"/>
            <a:ext cx="8856662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</a:rPr>
              <a:t>Эти свёрла наиболее распространены. Их применяют для сверления различных материалов: древесины, металлов, пластмасс.</a:t>
            </a:r>
          </a:p>
        </p:txBody>
      </p:sp>
    </p:spTree>
    <p:extLst>
      <p:ext uri="{BB962C8B-B14F-4D97-AF65-F5344CB8AC3E}">
        <p14:creationId xmlns:p14="http://schemas.microsoft.com/office/powerpoint/2010/main" val="8357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597</TotalTime>
  <Words>257</Words>
  <Application>Microsoft Office PowerPoint</Application>
  <PresentationFormat>Экран (4:3)</PresentationFormat>
  <Paragraphs>81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Century</vt:lpstr>
      <vt:lpstr>Franklin Gothic Book</vt:lpstr>
      <vt:lpstr>Georgia</vt:lpstr>
      <vt:lpstr>Wingdings</vt:lpstr>
      <vt:lpstr>Wingdings 2</vt:lpstr>
      <vt:lpstr>Официальная</vt:lpstr>
      <vt:lpstr>Сверление . Обработка отверстий</vt:lpstr>
      <vt:lpstr>Сверление. Обработка отверстий Настольно-сверлильные и Вертикально сверлильные станки.</vt:lpstr>
      <vt:lpstr>Презентация PowerPoint</vt:lpstr>
      <vt:lpstr>Презентация PowerPoint</vt:lpstr>
      <vt:lpstr>Конструкция сверл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Обработка отверстий</vt:lpstr>
      <vt:lpstr>Презентация PowerPoint</vt:lpstr>
      <vt:lpstr>2. УГЛЫ ЗАОСТРЕНИЯ СВЕРЛА</vt:lpstr>
      <vt:lpstr>Презентация PowerPoint</vt:lpstr>
      <vt:lpstr>Литература: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Сверление и нарезание резьбы</dc:title>
  <dc:creator>Admin</dc:creator>
  <cp:lastModifiedBy>Алексей F. Дровосеков</cp:lastModifiedBy>
  <cp:revision>22</cp:revision>
  <dcterms:created xsi:type="dcterms:W3CDTF">2021-09-17T09:33:10Z</dcterms:created>
  <dcterms:modified xsi:type="dcterms:W3CDTF">2022-05-20T11:04:23Z</dcterms:modified>
</cp:coreProperties>
</file>