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10" r:id="rId2"/>
    <p:sldId id="262" r:id="rId3"/>
    <p:sldId id="315" r:id="rId4"/>
    <p:sldId id="314" r:id="rId5"/>
    <p:sldId id="313" r:id="rId6"/>
    <p:sldId id="316" r:id="rId7"/>
    <p:sldId id="317" r:id="rId8"/>
    <p:sldId id="306" r:id="rId9"/>
    <p:sldId id="294" r:id="rId10"/>
    <p:sldId id="308" r:id="rId11"/>
    <p:sldId id="296" r:id="rId12"/>
    <p:sldId id="29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6FD"/>
    <a:srgbClr val="E1F2CA"/>
    <a:srgbClr val="EA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FF78-D12C-413B-97E7-D3B4755D455B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C24D-5799-4511-A341-C75A2805A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3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C24D-5799-4511-A341-C75A2805A8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9AA-6F6C-49FD-8711-C170DC0690CC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4DF-02C5-472E-AFC3-F568DDA5F559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E82F-08CD-43B1-ADB4-EED5AB77BBAE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8EF-B3DB-4043-9A7A-A53C806118CD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B6C-6989-45A1-83B6-C4029D943E81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4D5-7CF7-4F75-BC94-5D1AE347D972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927-382A-4C98-9EFE-34383567A6B1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EADD-6482-44FF-B776-B4582C7B9731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BB7-FC14-476D-97C5-DB4E9438EC4A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1D5-07DF-498C-89DD-E403B9E03298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69EF-1E2A-4DF1-BD2D-FE44DA5A4CBB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9D09-4DB3-4080-BF9F-8EE285A0DD64}" type="datetime1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PowerPoint1.pptx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85344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Нарезание наружной и внутренней резьбы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5181600"/>
            <a:ext cx="4291013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1000" y="594360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876682"/>
            <a:ext cx="4291013" cy="1752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sz="1800" dirty="0" smtClean="0">
                <a:solidFill>
                  <a:srgbClr val="15A60A"/>
                </a:solidFill>
              </a:rPr>
              <a:t>Нарезание резьбы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00FF"/>
                </a:solidFill>
              </a:rPr>
              <a:t>операция, которая осуществляется снятием слоя материала (стружки) с обрабатываемой поверхности или без снятия стружки, т.е. пластическим деформированием (накаткой).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6163" y="685800"/>
            <a:ext cx="4287837" cy="2286000"/>
          </a:xfrm>
        </p:spPr>
        <p:txBody>
          <a:bodyPr>
            <a:normAutofit lnSpcReduction="10000"/>
          </a:bodyPr>
          <a:lstStyle/>
          <a:p>
            <a:pPr marL="457200" indent="-4572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sz="1800" smtClean="0">
                <a:solidFill>
                  <a:srgbClr val="15A60A"/>
                </a:solidFill>
              </a:rPr>
              <a:t>Инструменты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1800" smtClean="0">
                <a:solidFill>
                  <a:srgbClr val="0000FF"/>
                </a:solidFill>
              </a:rPr>
              <a:t>Метчики (ручные, машинно-ручные, специальные)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1800" smtClean="0">
                <a:solidFill>
                  <a:srgbClr val="0000FF"/>
                </a:solidFill>
              </a:rPr>
              <a:t>Воротки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1800" smtClean="0">
                <a:solidFill>
                  <a:srgbClr val="0000FF"/>
                </a:solidFill>
              </a:rPr>
              <a:t>Плашки (круглые - цельные, пружинные, квадратные – раздвижные, резьбонакатные)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1800" smtClean="0">
                <a:solidFill>
                  <a:srgbClr val="0000FF"/>
                </a:solidFill>
              </a:rPr>
              <a:t>Воротки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1800" smtClean="0">
                <a:solidFill>
                  <a:srgbClr val="0000FF"/>
                </a:solidFill>
              </a:rPr>
              <a:t>Клуппы</a:t>
            </a:r>
            <a:endParaRPr lang="ru-RU" sz="1800" smtClean="0"/>
          </a:p>
        </p:txBody>
      </p:sp>
      <p:sp>
        <p:nvSpPr>
          <p:cNvPr id="17" name="Дата 16"/>
          <p:cNvSpPr>
            <a:spLocks noGrp="1"/>
          </p:cNvSpPr>
          <p:nvPr>
            <p:ph type="dt" sz="quarter" idx="10"/>
          </p:nvPr>
        </p:nvSpPr>
        <p:spPr>
          <a:xfrm>
            <a:off x="4038600" y="6569075"/>
            <a:ext cx="2514600" cy="288925"/>
          </a:xfrm>
        </p:spPr>
        <p:txBody>
          <a:bodyPr/>
          <a:lstStyle/>
          <a:p>
            <a:pPr>
              <a:defRPr/>
            </a:pPr>
            <a:fld id="{074F0F58-A484-4099-8D03-260DFD5BA23F}" type="datetime1">
              <a:rPr lang="ru-RU"/>
              <a:pPr>
                <a:defRPr/>
              </a:pPr>
              <a:t>22.03.2022</a:t>
            </a:fld>
            <a:endParaRPr lang="en-US" dirty="0"/>
          </a:p>
        </p:txBody>
      </p:sp>
      <p:sp>
        <p:nvSpPr>
          <p:cNvPr id="49160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706C1A-CAC3-4FA1-8C89-75BA2D754E53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 smtClean="0">
              <a:solidFill>
                <a:srgbClr val="D38E27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916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76506"/>
            <a:ext cx="6084590" cy="40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253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CFDFA4-87B8-4F6B-B295-6220544B3074}" type="datetime1">
              <a:rPr lang="ru-RU" smtClean="0"/>
              <a:pPr>
                <a:defRPr/>
              </a:pPr>
              <a:t>22.03.2022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Таблицы выбора сверл под резьбу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325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464E36-DED5-4913-A929-C62584EB0798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5325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73088"/>
            <a:ext cx="3962400" cy="3611562"/>
          </a:xfrm>
        </p:spPr>
      </p:pic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11188"/>
            <a:ext cx="47640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257800"/>
            <a:ext cx="7808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Контроль резьбы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2819" y="4293096"/>
            <a:ext cx="3972478" cy="23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7" t="49538" r="4820" b="925"/>
          <a:stretch/>
        </p:blipFill>
        <p:spPr bwMode="auto">
          <a:xfrm>
            <a:off x="395536" y="1417638"/>
            <a:ext cx="4032448" cy="32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8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брака при нарезании резьбы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23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брака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Причины возникновения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 устранения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1.  Рваная резьба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Отсутствует смазка.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Перекос метчика относительно отверстия при неправильной установке.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Увеличить охлаждение.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Правильно установить инструмент, не допуская перекоса.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2.  Неполная (тупая) резьба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Велик размер просверленного отверстия под резьбу.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Правильно подобрать диаметр сверла и метчика по таблицам.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3. Ослабленная резьба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Разбивание резьбы метчиком при неправильной его установке.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Установить метчик без перекоса.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49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img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4175125" cy="25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141663"/>
            <a:ext cx="36004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207167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Неразъемные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07167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Разъемные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00010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Виды соединения деталей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643446"/>
            <a:ext cx="1214446" cy="1889138"/>
          </a:xfrm>
          <a:prstGeom prst="rect">
            <a:avLst/>
          </a:prstGeom>
        </p:spPr>
      </p:pic>
      <p:pic>
        <p:nvPicPr>
          <p:cNvPr id="5" name="Рисунок 4" descr="три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71744"/>
            <a:ext cx="1214446" cy="1889138"/>
          </a:xfrm>
          <a:prstGeom prst="rect">
            <a:avLst/>
          </a:prstGeom>
        </p:spPr>
      </p:pic>
      <p:pic>
        <p:nvPicPr>
          <p:cNvPr id="6" name="Рисунок 5" descr="тр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28604"/>
            <a:ext cx="1224730" cy="1905136"/>
          </a:xfrm>
          <a:prstGeom prst="rect">
            <a:avLst/>
          </a:prstGeom>
        </p:spPr>
      </p:pic>
      <p:pic>
        <p:nvPicPr>
          <p:cNvPr id="8" name="Рисунок 7" descr="шпиль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931505" y="5140801"/>
            <a:ext cx="2071702" cy="934116"/>
          </a:xfrm>
          <a:prstGeom prst="rect">
            <a:avLst/>
          </a:prstGeom>
        </p:spPr>
      </p:pic>
      <p:pic>
        <p:nvPicPr>
          <p:cNvPr id="9" name="Рисунок 8" descr="2 вин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2018490" y="2910676"/>
            <a:ext cx="1892310" cy="1214446"/>
          </a:xfrm>
          <a:prstGeom prst="rect">
            <a:avLst/>
          </a:prstGeom>
        </p:spPr>
      </p:pic>
      <p:pic>
        <p:nvPicPr>
          <p:cNvPr id="11" name="Рисунок 10" descr="2болтаB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2035951" y="678637"/>
            <a:ext cx="1857388" cy="1357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20" y="57148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Болт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 цилиндрический стержень с головкой на одном конце и с резьбой на другом для навинчивания </a:t>
            </a:r>
            <a:r>
              <a:rPr lang="ru-RU" sz="2400" b="1" u="sng" dirty="0" smtClean="0">
                <a:solidFill>
                  <a:srgbClr val="FF0000"/>
                </a:solidFill>
              </a:rPr>
              <a:t>гайки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2571744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Винт</a:t>
            </a:r>
            <a:r>
              <a:rPr lang="ru-RU" sz="2400" b="1" dirty="0" smtClean="0">
                <a:solidFill>
                  <a:srgbClr val="FF0000"/>
                </a:solidFill>
              </a:rPr>
              <a:t> — цилиндрический стержень с резьбой для ввинчивания в одну из соединяемых деталей и головкой различных форм.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4786322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Шпилька</a:t>
            </a:r>
            <a:r>
              <a:rPr lang="ru-RU" sz="2400" b="1" dirty="0" smtClean="0">
                <a:solidFill>
                  <a:srgbClr val="FF0000"/>
                </a:solidFill>
              </a:rPr>
              <a:t> - цилиндрический стержень с резьбой на обоих концах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4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Обозначение резьбы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Объект 5" descr="ш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04628"/>
            <a:ext cx="5272977" cy="3168352"/>
          </a:xfrm>
          <a:prstGeom prst="rect">
            <a:avLst/>
          </a:prstGeom>
        </p:spPr>
      </p:pic>
      <p:pic>
        <p:nvPicPr>
          <p:cNvPr id="7" name="Рисунок 6" descr="изображение резьбы.jpg"/>
          <p:cNvPicPr>
            <a:picLocks noChangeAspect="1"/>
          </p:cNvPicPr>
          <p:nvPr/>
        </p:nvPicPr>
        <p:blipFill rotWithShape="1">
          <a:blip r:embed="rId3" cstate="print"/>
          <a:srcRect l="49483" t="15041" r="-1" b="6152"/>
          <a:stretch/>
        </p:blipFill>
        <p:spPr>
          <a:xfrm>
            <a:off x="4499992" y="3501008"/>
            <a:ext cx="42342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6D6FE1-D794-4FAF-816C-4F13B8ED34DE}" type="datetime1">
              <a:rPr lang="ru-RU" smtClean="0"/>
              <a:pPr>
                <a:defRPr/>
              </a:pPr>
              <a:t>22.03.2022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3DA6C-1E0A-45FB-8684-320C53852701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52232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878" r="1118" b="2516"/>
          <a:stretch/>
        </p:blipFill>
        <p:spPr>
          <a:xfrm>
            <a:off x="251520" y="404665"/>
            <a:ext cx="8496944" cy="5472607"/>
          </a:xfrm>
        </p:spPr>
      </p:pic>
      <p:sp>
        <p:nvSpPr>
          <p:cNvPr id="52233" name="Объект 4"/>
          <p:cNvSpPr>
            <a:spLocks noGrp="1"/>
          </p:cNvSpPr>
          <p:nvPr>
            <p:ph sz="quarter" idx="2"/>
          </p:nvPr>
        </p:nvSpPr>
        <p:spPr>
          <a:xfrm>
            <a:off x="2915816" y="2420888"/>
            <a:ext cx="208384" cy="576064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19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D83EA6-E860-48FB-909C-C0C582DA47FC}" type="datetime1">
              <a:rPr lang="ru-RU" smtClean="0"/>
              <a:pPr>
                <a:defRPr/>
              </a:pPr>
              <a:t>22.03.2022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DBA099-4B59-4EDB-886B-2FE6B4E2822A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50184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4692" r="6409" b="80131"/>
          <a:stretch/>
        </p:blipFill>
        <p:spPr bwMode="auto">
          <a:xfrm>
            <a:off x="1115616" y="274639"/>
            <a:ext cx="5832648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1609" y="3666831"/>
            <a:ext cx="5517753" cy="2918578"/>
          </a:xfrm>
        </p:spPr>
      </p:pic>
      <p:sp>
        <p:nvSpPr>
          <p:cNvPr id="50186" name="AutoShape 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67744" y="1804989"/>
            <a:ext cx="1584176" cy="903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29937" r="5592" b="48415"/>
          <a:stretch/>
        </p:blipFill>
        <p:spPr bwMode="auto">
          <a:xfrm>
            <a:off x="139688" y="3071890"/>
            <a:ext cx="4256112" cy="131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2636" r="12155" b="14074"/>
          <a:stretch/>
        </p:blipFill>
        <p:spPr>
          <a:xfrm>
            <a:off x="4473576" y="1333101"/>
            <a:ext cx="1906094" cy="1800200"/>
          </a:xfrm>
          <a:prstGeom prst="rect">
            <a:avLst/>
          </a:prstGeom>
        </p:spPr>
      </p:pic>
      <p:pic>
        <p:nvPicPr>
          <p:cNvPr id="18" name="Объект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t="11588" r="53164" b="71403"/>
          <a:stretch/>
        </p:blipFill>
        <p:spPr bwMode="auto">
          <a:xfrm>
            <a:off x="1820504" y="1385341"/>
            <a:ext cx="2380892" cy="15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Объект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46048" r="80423" b="39206"/>
          <a:stretch/>
        </p:blipFill>
        <p:spPr bwMode="auto">
          <a:xfrm>
            <a:off x="298724" y="1528368"/>
            <a:ext cx="1569807" cy="11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1503" r="69148" b="48415"/>
          <a:stretch/>
        </p:blipFill>
        <p:spPr bwMode="auto">
          <a:xfrm>
            <a:off x="6691908" y="1375446"/>
            <a:ext cx="1856184" cy="1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D83EA6-E860-48FB-909C-C0C582DA47FC}" type="datetime1">
              <a:rPr lang="ru-RU" smtClean="0"/>
              <a:pPr>
                <a:defRPr/>
              </a:pPr>
              <a:t>22.03.2022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DBA099-4B59-4EDB-886B-2FE6B4E2822A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 dirty="0" smtClean="0">
              <a:solidFill>
                <a:srgbClr val="D38E27"/>
              </a:solidFill>
            </a:endParaRPr>
          </a:p>
        </p:txBody>
      </p:sp>
      <p:sp>
        <p:nvSpPr>
          <p:cNvPr id="50186" name="AutoShape 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0187" name="Объект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7526" r="5701" b="74940"/>
          <a:stretch/>
        </p:blipFill>
        <p:spPr bwMode="auto">
          <a:xfrm>
            <a:off x="2337791" y="173701"/>
            <a:ext cx="4523358" cy="7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0" y="3570975"/>
            <a:ext cx="4277685" cy="26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300192" y="4210049"/>
            <a:ext cx="2386608" cy="1916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Рисунок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4640" r="24370" b="49149"/>
          <a:stretch>
            <a:fillRect/>
          </a:stretch>
        </p:blipFill>
        <p:spPr bwMode="auto">
          <a:xfrm>
            <a:off x="5467576" y="4368408"/>
            <a:ext cx="1239780" cy="19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метч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4671" y="3351979"/>
            <a:ext cx="3835424" cy="2719665"/>
          </a:xfrm>
          <a:prstGeom prst="rect">
            <a:avLst/>
          </a:prstGeom>
        </p:spPr>
      </p:pic>
      <p:pic>
        <p:nvPicPr>
          <p:cNvPr id="16" name="Объект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27676" r="1057" b="52216"/>
          <a:stretch/>
        </p:blipFill>
        <p:spPr bwMode="auto">
          <a:xfrm>
            <a:off x="5529424" y="1268761"/>
            <a:ext cx="2931008" cy="87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027726"/>
              </p:ext>
            </p:extLst>
          </p:nvPr>
        </p:nvGraphicFramePr>
        <p:xfrm>
          <a:off x="1960197" y="874776"/>
          <a:ext cx="3476005" cy="269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Презентация" r:id="rId8" imgW="4569445" imgH="3426611" progId="PowerPoint.Show.12">
                  <p:embed/>
                </p:oleObj>
              </mc:Choice>
              <mc:Fallback>
                <p:oleObj name="Презентация" r:id="rId8" imgW="4569445" imgH="3426611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197" y="874776"/>
                        <a:ext cx="3476005" cy="269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2523" r="24170" b="7653"/>
          <a:stretch/>
        </p:blipFill>
        <p:spPr>
          <a:xfrm>
            <a:off x="368300" y="851917"/>
            <a:ext cx="14401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63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Резьбонарезные инструменты для нарезания трубной резьбы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7077"/>
          <a:stretch/>
        </p:blipFill>
        <p:spPr bwMode="auto">
          <a:xfrm>
            <a:off x="457200" y="483829"/>
            <a:ext cx="6732240" cy="40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33144"/>
            <a:ext cx="2482522" cy="1787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41" y="4782201"/>
            <a:ext cx="6804472" cy="1939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-715" r="26188"/>
          <a:stretch/>
        </p:blipFill>
        <p:spPr>
          <a:xfrm>
            <a:off x="7092280" y="692696"/>
            <a:ext cx="1800200" cy="1585716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46048" r="80423" b="39206"/>
          <a:stretch/>
        </p:blipFill>
        <p:spPr bwMode="auto">
          <a:xfrm>
            <a:off x="1043608" y="2348880"/>
            <a:ext cx="8640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Диаметр отверстия для нарезания метрической резьбы  (табл. 6)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599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резьбы, мм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сверла, мм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9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5f32425cea5af3f97d2c4ac2e59fd176eb0e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254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Wingdings 2</vt:lpstr>
      <vt:lpstr>Тема Office</vt:lpstr>
      <vt:lpstr>Презентация</vt:lpstr>
      <vt:lpstr>Нарезание наружной и внутренней резьбы</vt:lpstr>
      <vt:lpstr>Презентация PowerPoint</vt:lpstr>
      <vt:lpstr>Презентация PowerPoint</vt:lpstr>
      <vt:lpstr>Обозначение резьбы</vt:lpstr>
      <vt:lpstr>Презентация PowerPoint</vt:lpstr>
      <vt:lpstr>Презентация PowerPoint</vt:lpstr>
      <vt:lpstr>Презентация PowerPoint</vt:lpstr>
      <vt:lpstr>Резьбонарезные инструменты для нарезания трубной резьбы</vt:lpstr>
      <vt:lpstr>Диаметр отверстия для нарезания метрической резьбы  (табл. 6)</vt:lpstr>
      <vt:lpstr>Презентация PowerPoint</vt:lpstr>
      <vt:lpstr>Контроль резьбы</vt:lpstr>
      <vt:lpstr>Виды брака при нарезании резьбы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 F. Дровосеков</cp:lastModifiedBy>
  <cp:revision>156</cp:revision>
  <dcterms:modified xsi:type="dcterms:W3CDTF">2022-03-22T06:30:33Z</dcterms:modified>
</cp:coreProperties>
</file>