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84" r:id="rId10"/>
    <p:sldId id="263" r:id="rId11"/>
    <p:sldId id="264" r:id="rId12"/>
    <p:sldId id="273" r:id="rId13"/>
    <p:sldId id="265" r:id="rId14"/>
    <p:sldId id="274" r:id="rId15"/>
    <p:sldId id="266" r:id="rId16"/>
    <p:sldId id="267" r:id="rId17"/>
    <p:sldId id="275" r:id="rId18"/>
    <p:sldId id="268" r:id="rId19"/>
    <p:sldId id="276" r:id="rId20"/>
    <p:sldId id="269" r:id="rId21"/>
    <p:sldId id="270" r:id="rId22"/>
    <p:sldId id="277" r:id="rId23"/>
    <p:sldId id="278" r:id="rId24"/>
    <p:sldId id="271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/>
          <a:lstStyle/>
          <a:p>
            <a:r>
              <a:rPr lang="ru-RU" dirty="0" smtClean="0"/>
              <a:t>Закалка стали</a:t>
            </a:r>
            <a:endParaRPr lang="ru-RU" dirty="0"/>
          </a:p>
        </p:txBody>
      </p:sp>
      <p:sp>
        <p:nvSpPr>
          <p:cNvPr id="16386" name="AutoShape 2" descr="https://upload.wikimedia.org/wikipedia/commons/0/03/Incandescence_Color_r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https://upload.wikimedia.org/wikipedia/commons/0/03/Incandescence_Color_r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upload.wikimedia.org/wikipedia/commons/0/03/Incandescence_Color_r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http://www.studfiles.ru/html/2706/68/html_G1knZx0znl.HBiq/htmlconvd-Tod5Wr_html_m781bc6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6400800" cy="5040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971800"/>
          </a:xfrm>
        </p:spPr>
        <p:txBody>
          <a:bodyPr/>
          <a:lstStyle/>
          <a:p>
            <a:r>
              <a:rPr lang="ru-RU" dirty="0" smtClean="0"/>
              <a:t>Закалка снимается </a:t>
            </a:r>
            <a:r>
              <a:rPr lang="ru-RU" i="1" dirty="0" smtClean="0"/>
              <a:t>отпуском</a:t>
            </a:r>
            <a:r>
              <a:rPr lang="ru-RU" dirty="0" smtClean="0"/>
              <a:t> материала.</a:t>
            </a:r>
          </a:p>
          <a:p>
            <a:r>
              <a:rPr lang="ru-RU" dirty="0" smtClean="0"/>
              <a:t>В некоторых изделиях закалка выполняется частично, например при изготовлении японских катан, закалке подвергается только режущая кромка меча.</a:t>
            </a:r>
            <a:endParaRPr lang="ru-RU" dirty="0"/>
          </a:p>
        </p:txBody>
      </p:sp>
      <p:pic>
        <p:nvPicPr>
          <p:cNvPr id="9218" name="Picture 2" descr="http://fb.ru/misc/i/gallery/10920/867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3200400"/>
            <a:ext cx="5556249" cy="3429000"/>
          </a:xfrm>
          <a:prstGeom prst="rect">
            <a:avLst/>
          </a:prstGeom>
          <a:noFill/>
        </p:spPr>
      </p:pic>
      <p:pic>
        <p:nvPicPr>
          <p:cNvPr id="9220" name="Picture 4" descr="http://etocsdetka.ru/wp-content/uploads/photo-gallery/weapons/%D0%90%D0%9A-47/%D0%B0%D0%BA%2047%20%D0%BF%D0%BE%D0%B2%D0%B5%D1%80%D1%85%D0%BD%D0%BE%D1%81%D1%82%D0%BD%D0%B0%D1%8F%20%D0%B7%D0%B0%D0%BA%D0%B0%D0%BB%D0%BA%D0%B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927896"/>
            <a:ext cx="5791200" cy="3930103"/>
          </a:xfrm>
          <a:prstGeom prst="rect">
            <a:avLst/>
          </a:prstGeom>
          <a:noFill/>
        </p:spPr>
      </p:pic>
      <p:pic>
        <p:nvPicPr>
          <p:cNvPr id="9222" name="Picture 6" descr="http://www.d2lounge.ru/assets/img/item/35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895600"/>
            <a:ext cx="5943600" cy="3946924"/>
          </a:xfrm>
          <a:prstGeom prst="rect">
            <a:avLst/>
          </a:prstGeom>
          <a:noFill/>
        </p:spPr>
      </p:pic>
      <p:sp>
        <p:nvSpPr>
          <p:cNvPr id="9224" name="AutoShape 8" descr="https://otvet.imgsmail.ru/download/202765796_8938683fd200c04a9ce2e65f8db4e94b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https://otvet.imgsmail.ru/download/202765796_8938683fd200c04a9ce2e65f8db4e94b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Закалочные среды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 закалке для переохлаждения аустенита до температуры мартенситного превращения требуется быстрое охлаждение, но не во всём интервале температур, а только в пределах 650-400 °C, то есть в том интервале температур в котором аустенит менее всего устойчив, быстрее всего превращается в </a:t>
            </a:r>
            <a:r>
              <a:rPr lang="ru-RU" sz="3600" dirty="0" err="1" smtClean="0"/>
              <a:t>феритно-цементитную</a:t>
            </a:r>
            <a:r>
              <a:rPr lang="ru-RU" sz="3600" dirty="0" smtClean="0"/>
              <a:t> смесь.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Выше 650 °C скорость превращения аустенита мала, и поэтому смесь при закалке можно охлаждать в этом интервале температур медленно, но, конечно, не настолько, чтобы началось выпадение феррита или превращение аустенита в перлит.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Механизм действия закалочных сред (вода, масло, </a:t>
            </a:r>
            <a:r>
              <a:rPr lang="ru-RU" sz="3600" dirty="0" err="1" smtClean="0"/>
              <a:t>водополимерная</a:t>
            </a:r>
            <a:r>
              <a:rPr lang="ru-RU" sz="3600" dirty="0" smtClean="0"/>
              <a:t> закалочная среда, а также охлаждение деталей в растворах солей) следующий. В момент погружения изделия в закалочную среду вокруг него образуется плёнка перегретого пара, охлаждение происходит через слой этой паровой рубашки, то есть относительно медленно.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1"/>
            <a:ext cx="4419600" cy="6324599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Когда температура поверхности достигает некоторого значения (определяемого составом закаливающей жидкости), при котором паровая рубашка разрывается, то жидкость начинает кипеть на поверхности детали, и охлаждение происходит быстро.</a:t>
            </a:r>
          </a:p>
          <a:p>
            <a:endParaRPr lang="ru-RU" sz="3600" dirty="0"/>
          </a:p>
        </p:txBody>
      </p:sp>
      <p:pic>
        <p:nvPicPr>
          <p:cNvPr id="30722" name="Picture 2" descr="http://www.sense-life.com/hands/image/knaif_damascus/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95400"/>
            <a:ext cx="4876800" cy="2885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ru-RU" dirty="0" smtClean="0"/>
              <a:t>Первый этап относительно медленного кипения называется стадией плёночного кипения, второй этап быстрого охлаждения - стадией пузырькового кипения. </a:t>
            </a:r>
          </a:p>
          <a:p>
            <a:r>
              <a:rPr lang="ru-RU" dirty="0" smtClean="0"/>
              <a:t>Когда температура поверхности металла ниже температуры кипения жидкости, жидкость кипеть уже не может, и охлаждение замедлится. </a:t>
            </a:r>
          </a:p>
          <a:p>
            <a:r>
              <a:rPr lang="ru-RU" dirty="0" smtClean="0"/>
              <a:t>Этот этап носит название конвективного теплообмена.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закалки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Закалка в одном охладителе — нагретую до определённых температур деталь погружают в закалочную жидкость, где она остаётся до полного охлаждения. </a:t>
            </a:r>
          </a:p>
          <a:p>
            <a:r>
              <a:rPr lang="ru-RU" sz="3600" dirty="0" smtClean="0"/>
              <a:t>Этот способ применяется при закалке несложных деталей из углеродистых и легированных сталей.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4191000" cy="6553199"/>
          </a:xfrm>
        </p:spPr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Прерывистая закалка в двух средах — этот способ применяют при закалке высокоуглеродистых сталей. </a:t>
            </a:r>
          </a:p>
          <a:p>
            <a:r>
              <a:rPr lang="ru-RU" sz="3600" dirty="0" smtClean="0"/>
              <a:t>Деталь сначала быстро охлаждают в быстро охлаждающей среде (например воде), а затем в медленно охлаждающей (масло).</a:t>
            </a:r>
          </a:p>
          <a:p>
            <a:endParaRPr lang="ru-RU" sz="3600" dirty="0"/>
          </a:p>
        </p:txBody>
      </p:sp>
      <p:pic>
        <p:nvPicPr>
          <p:cNvPr id="32770" name="Picture 2" descr="http://www.popmech.ru/upload/iblock/167/3747_1234961443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828800"/>
            <a:ext cx="4580203" cy="466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ru-RU" dirty="0" smtClean="0"/>
              <a:t>Струйчатая закалка заключается в обрызгивании детали интенсивной струёй воды и обычно её применяют тогда, когда нужно закалить часть детали. </a:t>
            </a:r>
          </a:p>
          <a:p>
            <a:r>
              <a:rPr lang="ru-RU" dirty="0" smtClean="0"/>
              <a:t>При этом способе не образуется паровая рубашка, что обеспечивает более глубокую </a:t>
            </a:r>
            <a:r>
              <a:rPr lang="ru-RU" dirty="0" err="1" smtClean="0"/>
              <a:t>прокаливаемость</a:t>
            </a:r>
            <a:r>
              <a:rPr lang="ru-RU" dirty="0" smtClean="0"/>
              <a:t>, чем простая закалка в воде. </a:t>
            </a:r>
          </a:p>
          <a:p>
            <a:r>
              <a:rPr lang="ru-RU" dirty="0" smtClean="0"/>
              <a:t>Такая закалка обычно производится в индукторах на установках ТВЧ.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energoboard.ru/capsule/imglib/data/3530/16286/6/cb201205211634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6096000" cy="6339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Зака́лка</a:t>
            </a:r>
            <a:r>
              <a:rPr lang="ru-RU" dirty="0" smtClean="0"/>
              <a:t> — вид термической обработки материалов (металлы, их сплавы, стекло), заключающийся в их нагреве выше </a:t>
            </a:r>
            <a:r>
              <a:rPr lang="ru-RU" i="1" dirty="0" smtClean="0"/>
              <a:t>критической температуры </a:t>
            </a:r>
            <a:r>
              <a:rPr lang="ru-RU" dirty="0" smtClean="0"/>
              <a:t>(</a:t>
            </a:r>
            <a:r>
              <a:rPr lang="ru-RU" dirty="0" err="1" smtClean="0"/>
              <a:t>температуры</a:t>
            </a:r>
            <a:r>
              <a:rPr lang="ru-RU" dirty="0" smtClean="0"/>
              <a:t> изменения типа кристаллической решетки, т. е. полиморфного превращения, либо температуры, при которой в матрице растворяются фазы, существующие при низкой температуре), с последующим быстрым охлаждением.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r>
              <a:rPr lang="ru-RU" dirty="0" smtClean="0"/>
              <a:t>Ступенчатая закалка — </a:t>
            </a:r>
            <a:r>
              <a:rPr lang="ru-RU" dirty="0" err="1" smtClean="0"/>
              <a:t>закалка</a:t>
            </a:r>
            <a:r>
              <a:rPr lang="ru-RU" dirty="0" smtClean="0"/>
              <a:t>, при которой деталь охлаждается в закалочной среде, имеющей температуру выше мартенситной точки для данной стали.</a:t>
            </a:r>
          </a:p>
          <a:p>
            <a:r>
              <a:rPr lang="ru-RU" dirty="0" smtClean="0"/>
              <a:t> При охлаждении и выдержке в этой среде закаливаемая деталь должна приобрести во всех точках сечения температуру закалочной ванны. </a:t>
            </a:r>
          </a:p>
          <a:p>
            <a:r>
              <a:rPr lang="ru-RU" dirty="0" smtClean="0"/>
              <a:t>Затем следует окончательное, обычно медленное, охлаждение, во время которого и происходит закалка, то есть превращение аустенита в мартенсит.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810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Изотермическая закалка. </a:t>
            </a:r>
          </a:p>
          <a:p>
            <a:r>
              <a:rPr lang="ru-RU" sz="3600" dirty="0" smtClean="0"/>
              <a:t>В отличие от ступенчатой при изотермической закалке необходимо выдерживать сталь в закалочной среде столько времени, чтобы успело закончиться изотермическое превращение аустенита.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Изотермическая закалка (</a:t>
            </a:r>
            <a:r>
              <a:rPr lang="ru-RU" sz="3600" dirty="0" err="1" smtClean="0"/>
              <a:t>закалка</a:t>
            </a:r>
            <a:r>
              <a:rPr lang="ru-RU" sz="3600" dirty="0" smtClean="0"/>
              <a:t> в горячих средах) основана на изотермическом распадении аустенита; охлаждение ведется не до комнатной температуры, а до температуры несколько выше начала мартенситного превращения (200-300°, в зависимости от марки стали).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ru-RU" dirty="0" smtClean="0"/>
              <a:t>В качестве охладителя используют соляные расплавы или нагретое до 200-250° масло. При температуре горячей ванны деталь выдерживается продолжительное время, пока пойдут инкубационный период и распадение аустенита.</a:t>
            </a:r>
          </a:p>
          <a:p>
            <a:r>
              <a:rPr lang="ru-RU" dirty="0" smtClean="0"/>
              <a:t> В результате получается структура игольчатого троостита, по твердости близкого к мартенситу, но более вязкого и прочного. Последующее охлаждение производится на воздухе.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Лазерная закалка. </a:t>
            </a:r>
          </a:p>
          <a:p>
            <a:pPr>
              <a:buNone/>
            </a:pPr>
            <a:r>
              <a:rPr lang="ru-RU" dirty="0" smtClean="0"/>
              <a:t>-термическое упрочнение металлов и сплавов лазерным излучением основано на локальном нагреве участка поверхности под воздействием излучения и последующем охлаждении этого поверхностного участка со сверхкритической скоростью в результате </a:t>
            </a:r>
            <a:r>
              <a:rPr lang="ru-RU" dirty="0" err="1" smtClean="0"/>
              <a:t>теплоотвода</a:t>
            </a:r>
            <a:r>
              <a:rPr lang="ru-RU" dirty="0" smtClean="0"/>
              <a:t> теплоты во внутренние слои металла.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отличие от других известных процессов </a:t>
            </a:r>
            <a:r>
              <a:rPr lang="ru-RU" sz="3600" dirty="0" err="1" smtClean="0"/>
              <a:t>термоупрочнения</a:t>
            </a:r>
            <a:r>
              <a:rPr lang="ru-RU" sz="3600" dirty="0" smtClean="0"/>
              <a:t>  (закалкой токами высокой частоты, </a:t>
            </a:r>
            <a:r>
              <a:rPr lang="ru-RU" sz="3600" dirty="0" err="1" smtClean="0"/>
              <a:t>электронагревом</a:t>
            </a:r>
            <a:r>
              <a:rPr lang="ru-RU" sz="3600" dirty="0" smtClean="0"/>
              <a:t>, закалкой из расплава и другими способами ) нагрев при лазерной закалке является не объемным, а поверхностным процессом.</a:t>
            </a:r>
          </a:p>
          <a:p>
            <a:endParaRPr lang="ru-RU" sz="3600" dirty="0"/>
          </a:p>
        </p:txBody>
      </p:sp>
      <p:pic>
        <p:nvPicPr>
          <p:cNvPr id="35842" name="Picture 2" descr="http://www.eagle-group.eu/images/image/strony/%D0%9B%D0%B0%D0%B7%D0%B5%D1%80%D0%BD%D0%B0%D1%8F%20%D0%B7%D0%B0%D0%BA%D0%B0%D0%BB%D0%BA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91000"/>
            <a:ext cx="5162550" cy="2635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https://i.ytimg.com/vi/KNCCWgcJHJo/hq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https://i.ytimg.com/vi/KNCCWgcJHJo/hq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https://i.ytimg.com/vi/KNCCWgcJHJo/hqdefaul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4" name="Picture 8" descr="http://img.bhs4.com/6a/f/6af9f7f4d4214924004debf3201e326d361eb35e_large.jpg"/>
          <p:cNvPicPr>
            <a:picLocks noChangeAspect="1" noChangeArrowheads="1"/>
          </p:cNvPicPr>
          <p:nvPr/>
        </p:nvPicPr>
        <p:blipFill>
          <a:blip r:embed="rId2"/>
          <a:srcRect l="8000" t="18667" r="8000" b="18667"/>
          <a:stretch>
            <a:fillRect/>
          </a:stretch>
        </p:blipFill>
        <p:spPr bwMode="auto">
          <a:xfrm>
            <a:off x="457200" y="533400"/>
            <a:ext cx="7864813" cy="5867400"/>
          </a:xfrm>
          <a:prstGeom prst="rect">
            <a:avLst/>
          </a:prstGeom>
          <a:noFill/>
        </p:spPr>
      </p:pic>
      <p:pic>
        <p:nvPicPr>
          <p:cNvPr id="34826" name="Picture 10" descr="http://uslugi-master.ru/_mod_files/ce_images/blog/historia_firmy_igloo_laser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"/>
            <a:ext cx="8572500" cy="5715000"/>
          </a:xfrm>
          <a:prstGeom prst="rect">
            <a:avLst/>
          </a:prstGeom>
          <a:noFill/>
        </p:spPr>
      </p:pic>
      <p:pic>
        <p:nvPicPr>
          <p:cNvPr id="34830" name="Picture 14" descr="http://oruzhieholodnoe.ru/wp-content/uploads/2015/02/zakalka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33400"/>
            <a:ext cx="8531942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metobr-expo.ru/common/img/uploaded/exhibitions/metalloobrabotka/img/Volokonnye_lazery/image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001000" cy="57173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После лазерной закалки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ww.tehnap.ru/uploads/posts/2010-01/1263204186_img_0736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941128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gazovikpipe.ru/assets/images/goods/indukcionnye_ustanovki_tvch_ustanovki/ustanovki_zakalochnyie_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027278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Закалку металла для получения избытка вакансий не следует смешивать с обычной закалкой, для проведения которой необходимо, чтобы были возможные фазовые превращения в сплаве.</a:t>
            </a:r>
          </a:p>
          <a:p>
            <a:endParaRPr lang="ru-RU" sz="3600" dirty="0"/>
          </a:p>
        </p:txBody>
      </p:sp>
      <p:pic>
        <p:nvPicPr>
          <p:cNvPr id="14338" name="Picture 2" descr="http://s1.funon.cc/img/orig/201411/26/5475781a908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657600"/>
            <a:ext cx="5626395" cy="3024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1.funon.cc/img/orig/201411/26/5475781a908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931347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ru-RU" dirty="0" smtClean="0"/>
              <a:t>Чаще всего охлаждение осуществляется в воде или масле, но существуют и другие способы охлаждения: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псевдокипящем</a:t>
            </a:r>
            <a:r>
              <a:rPr lang="ru-RU" dirty="0" smtClean="0"/>
              <a:t> слое твёрдого теплоносителя, </a:t>
            </a:r>
          </a:p>
          <a:p>
            <a:r>
              <a:rPr lang="ru-RU" dirty="0" smtClean="0"/>
              <a:t>струёй сжатого воздуха, </a:t>
            </a:r>
          </a:p>
          <a:p>
            <a:r>
              <a:rPr lang="ru-RU" dirty="0" smtClean="0"/>
              <a:t>водяным туманом, </a:t>
            </a:r>
          </a:p>
          <a:p>
            <a:r>
              <a:rPr lang="ru-RU" dirty="0" smtClean="0"/>
              <a:t> жидкой полимерной закалочной средой.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2590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Различают закалку с полиморфным превращением, для сталей, </a:t>
            </a:r>
          </a:p>
          <a:p>
            <a:r>
              <a:rPr lang="ru-RU" sz="3600" dirty="0" smtClean="0"/>
              <a:t>закалку без полиморфного превращения, для большинства цветных металлов.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Материал, подвергшийся закалке приобретает </a:t>
            </a:r>
            <a:r>
              <a:rPr lang="ru-RU" dirty="0" err="1" smtClean="0"/>
              <a:t>бо́льшую</a:t>
            </a:r>
            <a:r>
              <a:rPr lang="ru-RU" dirty="0" smtClean="0"/>
              <a:t> твердость, но становится хрупким, менее пластичным и менее вязким, если сделать большее количество повторов нагревание-охлаждение. </a:t>
            </a:r>
          </a:p>
          <a:p>
            <a:r>
              <a:rPr lang="ru-RU" dirty="0" smtClean="0"/>
              <a:t>Для снижения хрупкости и увеличения пластичности и вязкости, после закалки с полиморфным превращением применяют отпуск. </a:t>
            </a:r>
          </a:p>
          <a:p>
            <a:r>
              <a:rPr lang="ru-RU" dirty="0" smtClean="0"/>
              <a:t>После закалки без полиморфного превращения применяют старение. </a:t>
            </a:r>
          </a:p>
          <a:p>
            <a:r>
              <a:rPr lang="ru-RU" dirty="0" smtClean="0"/>
              <a:t>При отпуске имеет место некоторое снижение твердости и прочности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r>
              <a:rPr lang="ru-RU" dirty="0" smtClean="0"/>
              <a:t>В зависимости от температуры нагрева, закалку подразделяют на </a:t>
            </a:r>
            <a:r>
              <a:rPr lang="ru-RU" b="1" dirty="0" smtClean="0">
                <a:solidFill>
                  <a:srgbClr val="FF0000"/>
                </a:solidFill>
              </a:rPr>
              <a:t>полную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FF0000"/>
                </a:solidFill>
              </a:rPr>
              <a:t>неполную</a:t>
            </a:r>
            <a:r>
              <a:rPr lang="ru-RU" smtClean="0"/>
              <a:t>. </a:t>
            </a:r>
          </a:p>
          <a:p>
            <a:r>
              <a:rPr lang="ru-RU" smtClean="0"/>
              <a:t>В </a:t>
            </a:r>
            <a:r>
              <a:rPr lang="ru-RU" dirty="0" smtClean="0"/>
              <a:t>случае полной закалки материал нагревают на 30 - 50°С выше линии GS для </a:t>
            </a:r>
            <a:r>
              <a:rPr lang="ru-RU" dirty="0" err="1" smtClean="0"/>
              <a:t>доэвтектоидной</a:t>
            </a:r>
            <a:r>
              <a:rPr lang="ru-RU" dirty="0" smtClean="0"/>
              <a:t> стали и </a:t>
            </a:r>
            <a:r>
              <a:rPr lang="ru-RU" dirty="0" err="1" smtClean="0"/>
              <a:t>эвтектоидной</a:t>
            </a:r>
            <a:r>
              <a:rPr lang="ru-RU" dirty="0" smtClean="0"/>
              <a:t>, </a:t>
            </a:r>
            <a:r>
              <a:rPr lang="ru-RU" dirty="0" err="1" smtClean="0"/>
              <a:t>заэвтектоидная</a:t>
            </a:r>
            <a:r>
              <a:rPr lang="ru-RU" dirty="0" smtClean="0"/>
              <a:t> линия PSK , в этом случае сталь приобретает структуру аустенит и аустенит + цементит</a:t>
            </a:r>
            <a:r>
              <a:rPr lang="ru-RU" smtClean="0"/>
              <a:t>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09600"/>
            <a:ext cx="8229600" cy="4525963"/>
          </a:xfrm>
        </p:spPr>
        <p:txBody>
          <a:bodyPr/>
          <a:lstStyle/>
          <a:p>
            <a:pPr lvl="0"/>
            <a:r>
              <a:rPr lang="ru-RU">
                <a:solidFill>
                  <a:prstClr val="black"/>
                </a:solidFill>
              </a:rPr>
              <a:t>При неполной закалке производят нагрев выше линии PSK диаграммы, что приводит к образованию избыточных фаз по окончании закалки. </a:t>
            </a:r>
            <a:endParaRPr lang="ru-RU" smtClean="0">
              <a:solidFill>
                <a:prstClr val="black"/>
              </a:solidFill>
            </a:endParaRPr>
          </a:p>
          <a:p>
            <a:pPr lvl="0"/>
            <a:r>
              <a:rPr lang="ru-RU" smtClean="0">
                <a:solidFill>
                  <a:prstClr val="black"/>
                </a:solidFill>
              </a:rPr>
              <a:t>Неполная </a:t>
            </a:r>
            <a:r>
              <a:rPr lang="ru-RU">
                <a:solidFill>
                  <a:prstClr val="black"/>
                </a:solidFill>
              </a:rPr>
              <a:t>закалка, как правило, применяется для инструментальных сталей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638</Words>
  <Application>Microsoft Office PowerPoint</Application>
  <PresentationFormat>Экран (4:3)</PresentationFormat>
  <Paragraphs>49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Закалка стали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Закалочные среды 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закалки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Закалка стали</dc:title>
  <cp:lastModifiedBy>rootuser</cp:lastModifiedBy>
  <cp:revision>12</cp:revision>
  <dcterms:modified xsi:type="dcterms:W3CDTF">2022-09-19T17:45:12Z</dcterms:modified>
</cp:coreProperties>
</file>