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8200" y="2130425"/>
            <a:ext cx="38100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Выбор средств измерения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2682480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800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Комплексный метод применяют, когда требуется проверить одновременно несколько параметров детали и их взаимное расположение, например контроль шлицевой втулки комплексным калибром.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 сравнению с калибрами универсальные приборы имеют следующие преимущества:</a:t>
            </a:r>
          </a:p>
          <a:p>
            <a:r>
              <a:rPr lang="ru-RU" dirty="0" smtClean="0"/>
              <a:t>сравнительно низкое и наиболее стабильное измерительное усилие при измерении размеров детали, что исключает деформации тонкостенных деталей и деформацию самих измерителей;</a:t>
            </a:r>
          </a:p>
          <a:p>
            <a:r>
              <a:rPr lang="ru-RU" dirty="0" smtClean="0"/>
              <a:t>возможность применения в измерительных приспособлениях и машинах для контроля деталей сложных форм;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получение при измерении численных величин погрешностей контролируемых размеров и формы, чего нельзя достигнуть при измерении калибрами.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Однако калибры имеют и свои преимущества:</a:t>
            </a:r>
          </a:p>
          <a:p>
            <a:r>
              <a:rPr lang="ru-RU" dirty="0" smtClean="0"/>
              <a:t>при пользовании ими требуется более низкая квалификация контролеров;</a:t>
            </a:r>
          </a:p>
          <a:p>
            <a:r>
              <a:rPr lang="ru-RU" dirty="0" smtClean="0"/>
              <a:t>конструкция и правила эксплуатации калибров более просты;</a:t>
            </a:r>
          </a:p>
          <a:p>
            <a:r>
              <a:rPr lang="ru-RU" dirty="0" smtClean="0"/>
              <a:t>измерение калибрами более производительно;</a:t>
            </a:r>
          </a:p>
          <a:p>
            <a:r>
              <a:rPr lang="ru-RU" dirty="0" smtClean="0"/>
              <a:t>при контроле предельными калибрами более надежно обеспечивается взаимозаменяемость.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dirty="0" smtClean="0"/>
              <a:t>Под точностью измерения понимают величину предельной суммарной погрешности, в которую входит как погрешность самого прибора, так и погрешность метода измерения, производимого им.</a:t>
            </a:r>
          </a:p>
          <a:p>
            <a:r>
              <a:rPr lang="ru-RU" dirty="0" smtClean="0"/>
              <a:t>В табл. 54 приведены предельные суммарные погрешности некоторых измерительных средств.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ОСНОВЫ СОХРАНЕНИЯ ЕДИНСТВА МЕР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Всякое измерение какой-либо величины, например длины, является сравнением ее с образцом, т. е. измерительным инструментом. </a:t>
            </a:r>
          </a:p>
          <a:p>
            <a:r>
              <a:rPr lang="ru-RU" dirty="0" smtClean="0"/>
              <a:t>Таким образом, шкала измерительного инструмента является как бы эталоном измеряемой длины.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Чтобы измерения были одинаковыми и сопоставимыми, необходимо, чтобы и измерительные средства были тоже одинаковыми. </a:t>
            </a:r>
          </a:p>
          <a:p>
            <a:r>
              <a:rPr lang="ru-RU" sz="3600" dirty="0" smtClean="0"/>
              <a:t>Это условие соблюдается мероприятиями по обеспечению единства мер в машиностроении.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ru-RU" dirty="0" smtClean="0"/>
              <a:t>В СССР принята метрическая система мер, в которой основной единицей длины является метр.</a:t>
            </a:r>
          </a:p>
          <a:p>
            <a:r>
              <a:rPr lang="ru-RU" dirty="0" smtClean="0"/>
              <a:t> До 1960 г. величина метра определялась как расстояние при 0°С между средними поперечными штрихами, нанесенными на платиноиридиевом бруске, хранящемся в Международном бюро мер и весов в Париже и принятом в качестве международного прототипа метра.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ru-RU" dirty="0" smtClean="0"/>
              <a:t>Его длина определялась как одна сорокамиллионная часть четверти парижского меридиана.</a:t>
            </a:r>
          </a:p>
          <a:p>
            <a:r>
              <a:rPr lang="ru-RU" dirty="0" smtClean="0"/>
              <a:t>Новейшие достижения физики и развитие средств измерения позволили выразить метр в длинах световых волн и создать естественный и неразрушимый эталон длины.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 ГОСТ 9867—61 метр — длина, равная 1650763,73 длины волны в вакууме излучения, соответствующего переходу между уровнями 2р10 и </a:t>
            </a:r>
            <a:r>
              <a:rPr lang="ru-RU" sz="3600" i="1" dirty="0" smtClean="0"/>
              <a:t>5</a:t>
            </a:r>
            <a:r>
              <a:rPr lang="en-US" sz="3600" i="1" dirty="0" smtClean="0"/>
              <a:t>d</a:t>
            </a:r>
            <a:r>
              <a:rPr lang="ru-RU" sz="3600" i="1" baseline="-25000" smtClean="0"/>
              <a:t>5</a:t>
            </a:r>
            <a:r>
              <a:rPr lang="en-US" sz="3600" smtClean="0"/>
              <a:t> </a:t>
            </a:r>
            <a:r>
              <a:rPr lang="ru-RU" sz="3600" dirty="0" smtClean="0"/>
              <a:t>атома криптона 86.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Плоскопараллельные концевые меры длины и угловые меры применяют для настройки измерительных приборов и инструментов; </a:t>
            </a:r>
          </a:p>
          <a:p>
            <a:r>
              <a:rPr lang="ru-RU" sz="4000" dirty="0" smtClean="0"/>
              <a:t>ими также непосредственно измеряют размеры деталей.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4525963"/>
          </a:xfrm>
        </p:spPr>
        <p:txBody>
          <a:bodyPr>
            <a:noAutofit/>
          </a:bodyPr>
          <a:lstStyle/>
          <a:p>
            <a:r>
              <a:rPr lang="ru-RU" sz="1800"/>
              <a:t>1.Что такое «средство измерения</a:t>
            </a:r>
            <a:r>
              <a:rPr lang="ru-RU" sz="1800"/>
              <a:t>»? </a:t>
            </a:r>
            <a:endParaRPr lang="ru-RU" sz="1800" smtClean="0"/>
          </a:p>
          <a:p>
            <a:r>
              <a:rPr lang="ru-RU" sz="1800" smtClean="0"/>
              <a:t>2.Какие </a:t>
            </a:r>
            <a:r>
              <a:rPr lang="ru-RU" sz="1800"/>
              <a:t>основные метрологические характеристики средств измерений устанавливаются </a:t>
            </a:r>
            <a:r>
              <a:rPr lang="ru-RU" sz="1800"/>
              <a:t>стандартом</a:t>
            </a:r>
            <a:r>
              <a:rPr lang="ru-RU" sz="1800" smtClean="0"/>
              <a:t>?</a:t>
            </a:r>
          </a:p>
          <a:p>
            <a:r>
              <a:rPr lang="ru-RU" sz="1800" smtClean="0"/>
              <a:t> </a:t>
            </a:r>
            <a:r>
              <a:rPr lang="ru-RU" sz="1800"/>
              <a:t>3.Что такое цена деления шкалы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4.Как </a:t>
            </a:r>
            <a:r>
              <a:rPr lang="ru-RU" sz="1800"/>
              <a:t>определяется погрешность средства измерений и от чего она </a:t>
            </a:r>
            <a:r>
              <a:rPr lang="ru-RU" sz="1800"/>
              <a:t>зависит</a:t>
            </a:r>
            <a:r>
              <a:rPr lang="ru-RU" sz="1800" smtClean="0"/>
              <a:t>?</a:t>
            </a:r>
          </a:p>
          <a:p>
            <a:r>
              <a:rPr lang="ru-RU" sz="1800" smtClean="0"/>
              <a:t> </a:t>
            </a:r>
            <a:r>
              <a:rPr lang="ru-RU" sz="1800"/>
              <a:t>5.Что такое предел допускаемой погрешности средства измерений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6.Что </a:t>
            </a:r>
            <a:r>
              <a:rPr lang="ru-RU" sz="1800"/>
              <a:t>такое класс точности средства измерений и от чего он зависит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7.Основное </a:t>
            </a:r>
            <a:r>
              <a:rPr lang="ru-RU" sz="1800"/>
              <a:t>назначение концевых мер длины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8.Чем </a:t>
            </a:r>
            <a:r>
              <a:rPr lang="ru-RU" sz="1800"/>
              <a:t>определяется класс и разряд концевой меры длины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9.Каково </a:t>
            </a:r>
            <a:r>
              <a:rPr lang="ru-RU" sz="1800"/>
              <a:t>правило составления блока концевых мер длины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10.Какова </a:t>
            </a:r>
            <a:r>
              <a:rPr lang="ru-RU" sz="1800"/>
              <a:t>область применения измерительных линеек и штангенинструмента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11.Каковы </a:t>
            </a:r>
            <a:r>
              <a:rPr lang="ru-RU" sz="1800"/>
              <a:t>основные части штангенинструмента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12.Из </a:t>
            </a:r>
            <a:r>
              <a:rPr lang="ru-RU" sz="1800"/>
              <a:t>чего состоит и как работает гладкий микрометр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13.Как </a:t>
            </a:r>
            <a:r>
              <a:rPr lang="ru-RU" sz="1800"/>
              <a:t>настраивается на “0” рычажная скоба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14.Область </a:t>
            </a:r>
            <a:r>
              <a:rPr lang="ru-RU" sz="1800"/>
              <a:t>применения средств измерения и контроля с оптическим и оптико-механическим преобразованием</a:t>
            </a:r>
            <a:r>
              <a:rPr lang="ru-RU" sz="1800"/>
              <a:t>. </a:t>
            </a:r>
            <a:endParaRPr lang="ru-RU" sz="1800" smtClean="0"/>
          </a:p>
          <a:p>
            <a:r>
              <a:rPr lang="ru-RU" sz="1800" smtClean="0"/>
              <a:t>15.Какие </a:t>
            </a:r>
            <a:r>
              <a:rPr lang="ru-RU" sz="1800"/>
              <a:t>методы контроля шероховатости и волнистости применимы в промышленности</a:t>
            </a:r>
            <a:r>
              <a:rPr lang="ru-RU" sz="1800"/>
              <a:t>? </a:t>
            </a: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708701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4525963"/>
          </a:xfrm>
        </p:spPr>
        <p:txBody>
          <a:bodyPr>
            <a:noAutofit/>
          </a:bodyPr>
          <a:lstStyle/>
          <a:p>
            <a:r>
              <a:rPr lang="ru-RU" sz="1800"/>
              <a:t>16.В чем заключается принцип контактного (щупового) метода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17.Какова </a:t>
            </a:r>
            <a:r>
              <a:rPr lang="ru-RU" sz="1800"/>
              <a:t>область применения средств измерений и контроля с электрическим и электромеханическим преобразованием</a:t>
            </a:r>
            <a:r>
              <a:rPr lang="ru-RU" sz="1800"/>
              <a:t>. </a:t>
            </a:r>
            <a:endParaRPr lang="ru-RU" sz="1800"/>
          </a:p>
          <a:p>
            <a:r>
              <a:rPr lang="ru-RU" sz="1800" smtClean="0"/>
              <a:t>18.Каков </a:t>
            </a:r>
            <a:r>
              <a:rPr lang="ru-RU" sz="1800"/>
              <a:t>принцип действия индуктивных и емкостных приборов</a:t>
            </a:r>
            <a:r>
              <a:rPr lang="ru-RU" sz="1800"/>
              <a:t>. </a:t>
            </a:r>
            <a:endParaRPr lang="ru-RU" sz="1800" smtClean="0"/>
          </a:p>
          <a:p>
            <a:r>
              <a:rPr lang="ru-RU" sz="1800" smtClean="0"/>
              <a:t>19.Что </a:t>
            </a:r>
            <a:r>
              <a:rPr lang="ru-RU" sz="1800"/>
              <a:t>такое калибры и для каких целей они применяются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20.В </a:t>
            </a:r>
            <a:r>
              <a:rPr lang="ru-RU" sz="1800"/>
              <a:t>чем отличие между понятиями “контроль” и “измерение</a:t>
            </a:r>
            <a:r>
              <a:rPr lang="ru-RU" sz="1800"/>
              <a:t>”? </a:t>
            </a:r>
            <a:endParaRPr lang="ru-RU" sz="1800" smtClean="0"/>
          </a:p>
          <a:p>
            <a:r>
              <a:rPr lang="ru-RU" sz="1800" smtClean="0"/>
              <a:t>21.В </a:t>
            </a:r>
            <a:r>
              <a:rPr lang="ru-RU" sz="1800"/>
              <a:t>чем заключается принцип контроля предельными калибрами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22.Каково </a:t>
            </a:r>
            <a:r>
              <a:rPr lang="ru-RU" sz="1800"/>
              <a:t>основное назначение поверочных линеек и плит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23.Какие </a:t>
            </a:r>
            <a:r>
              <a:rPr lang="ru-RU" sz="1800"/>
              <a:t>классы точности предусмотрены стандартом для лекальных линеек? 24.Что такое средства активного контроля, из каких элементов они состоят и чем они характеризуются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25</a:t>
            </a:r>
            <a:r>
              <a:rPr lang="ru-RU" sz="1800"/>
              <a:t>. С какой целью нормируются условия проведения измерений и контроля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26</a:t>
            </a:r>
            <a:r>
              <a:rPr lang="ru-RU" sz="1800"/>
              <a:t>. Какие внешние воздействующие факторы присутствуют при линейно - угловых измерениях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27</a:t>
            </a:r>
            <a:r>
              <a:rPr lang="ru-RU" sz="1800"/>
              <a:t>. Что такое нормальные условия </a:t>
            </a:r>
            <a:r>
              <a:rPr lang="ru-RU" sz="1800"/>
              <a:t>измерений</a:t>
            </a:r>
            <a:r>
              <a:rPr lang="ru-RU" sz="1800" smtClean="0"/>
              <a:t>?</a:t>
            </a:r>
          </a:p>
          <a:p>
            <a:r>
              <a:rPr lang="ru-RU" sz="1800" smtClean="0"/>
              <a:t> </a:t>
            </a:r>
            <a:r>
              <a:rPr lang="ru-RU" sz="1800"/>
              <a:t>28.Какие специальные средства защиты от воздействия влияющих величин применяются в машиностроении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29</a:t>
            </a:r>
            <a:r>
              <a:rPr lang="ru-RU" sz="1800"/>
              <a:t>. Какие основные факторы влияют на выбор средств измерений и контроля</a:t>
            </a:r>
            <a:r>
              <a:rPr lang="ru-RU" sz="1800"/>
              <a:t>? </a:t>
            </a:r>
            <a:endParaRPr lang="ru-RU" sz="1800" smtClean="0"/>
          </a:p>
          <a:p>
            <a:r>
              <a:rPr lang="ru-RU" sz="1800" smtClean="0"/>
              <a:t>30</a:t>
            </a:r>
            <a:r>
              <a:rPr lang="ru-RU" sz="1800"/>
              <a:t>. Каково условие правильности выбора средства измерений?</a:t>
            </a:r>
          </a:p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17038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Штриховые меры длины и углов.</a:t>
            </a:r>
          </a:p>
          <a:p>
            <a:r>
              <a:rPr lang="ru-RU" sz="4000" dirty="0" smtClean="0"/>
              <a:t> К ним относятся рулетки, метры, масштабные линейки, транспортиры, лимбы и т. д.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Калибры (контрольно-поверочный инструмент) служат для проверки правильности размеров детали. </a:t>
            </a:r>
          </a:p>
          <a:p>
            <a:r>
              <a:rPr lang="ru-RU" dirty="0" smtClean="0"/>
              <a:t>В зависимости от характера проверяемого размера калибры бывают цилиндрические, конические, резьбовые, в виде скоб, шаблонов и т. д. </a:t>
            </a:r>
          </a:p>
          <a:p>
            <a:r>
              <a:rPr lang="ru-RU" dirty="0" smtClean="0"/>
              <a:t>Калибры не являются универсальными измерительными средствами, так как не позволяют определить действительную величину контролируемого размера, а показывают только предельные размеры данной детали.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Универсальные измерительные средства, с помощью которых можно определить числовое значение размера. </a:t>
            </a:r>
          </a:p>
          <a:p>
            <a:pPr algn="ctr">
              <a:buNone/>
            </a:pPr>
            <a:r>
              <a:rPr lang="ru-RU" dirty="0" smtClean="0"/>
              <a:t>К ним относятся:</a:t>
            </a:r>
          </a:p>
          <a:p>
            <a:r>
              <a:rPr lang="ru-RU" dirty="0" smtClean="0"/>
              <a:t>штриховые инструменты с нониусом (</a:t>
            </a:r>
            <a:r>
              <a:rPr lang="ru-RU" dirty="0" err="1" smtClean="0"/>
              <a:t>штангенинструменты</a:t>
            </a:r>
            <a:r>
              <a:rPr lang="ru-RU" dirty="0" smtClean="0"/>
              <a:t>, универсальные угломеры и др.);</a:t>
            </a:r>
          </a:p>
          <a:p>
            <a:r>
              <a:rPr lang="ru-RU" dirty="0" smtClean="0"/>
              <a:t>микрометрические инструменты, основанные на принципе микрометрических винтовых пар (микрометры гладкие и резьбовые, </a:t>
            </a:r>
            <a:r>
              <a:rPr lang="ru-RU" dirty="0" err="1" smtClean="0"/>
              <a:t>штихмасы</a:t>
            </a:r>
            <a:r>
              <a:rPr lang="ru-RU" dirty="0" smtClean="0"/>
              <a:t>, микрометрические глубиномеры и др.);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рычажно-механические приборы (миниметры, рычажные скобы, индикаторы часового типа, приборы для проверки зубчатых колес и др.);</a:t>
            </a:r>
          </a:p>
          <a:p>
            <a:r>
              <a:rPr lang="ru-RU" dirty="0" smtClean="0"/>
              <a:t>рычажно-оптические приборы (оптиметры, ультраоптиметры и д.р.);</a:t>
            </a:r>
          </a:p>
          <a:p>
            <a:r>
              <a:rPr lang="ru-RU" dirty="0" smtClean="0"/>
              <a:t>оптико-механические приборы (измерительные машины, микроскопы, автоколлиматоры и др.);	,</a:t>
            </a:r>
          </a:p>
          <a:p>
            <a:r>
              <a:rPr lang="ru-RU" dirty="0" smtClean="0"/>
              <a:t>пневматические приборы (ротаметры и др.);</a:t>
            </a:r>
          </a:p>
          <a:p>
            <a:r>
              <a:rPr lang="ru-RU" dirty="0" smtClean="0"/>
              <a:t>электрические приборы для линейных и угловых измерений.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Существуют абсолютный, относительный, косвенный и комплексный методы измерения.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 абсолютном методе значение измеряемой величины можно видеть непосредственно на шкале измерительного прибора (измерение штангенциркулем, микрометром, угломером).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 относительном методе величина измеряемого размера сравнивается с эталоном или концевой мерой. Результат измерения получается в виде отклонения измеряемого размера от размера концевой меры (измерения на миниметре и оптиметре).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 косвенном методе сам требуемый размер не измеряется, а определяется измерением другого размера, который связан с ним определенной зависимостью. </a:t>
            </a:r>
          </a:p>
          <a:p>
            <a:r>
              <a:rPr lang="ru-RU" sz="3600" dirty="0" smtClean="0"/>
              <a:t>Примером такого измерения может служить измерение среднего диаметра резьбы методом трех проволочек.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937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Monotype Corsiva</vt:lpstr>
      <vt:lpstr>Office Theme</vt:lpstr>
      <vt:lpstr>Выбор средств измерения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Существуют абсолютный, относительный, косвенный и комплексный методы измерения.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ОСНОВЫ СОХРАНЕНИЯ ЕДИНСТВА МЕР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rootuser</cp:lastModifiedBy>
  <cp:revision>7</cp:revision>
  <dcterms:modified xsi:type="dcterms:W3CDTF">2022-09-19T18:24:09Z</dcterms:modified>
</cp:coreProperties>
</file>