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rus-service.com/images/termo/26rus-service.com.jpg"/>
          <p:cNvPicPr>
            <a:picLocks noChangeAspect="1" noChangeArrowheads="1"/>
          </p:cNvPicPr>
          <p:nvPr/>
        </p:nvPicPr>
        <p:blipFill>
          <a:blip r:embed="rId2" cstate="print"/>
          <a:srcRect r="225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2130425"/>
            <a:ext cx="396044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Оборудование для термообработки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одульная линия для термообработки &quot;Накал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596336" cy="644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Система управления агрегатом</a:t>
            </a:r>
          </a:p>
          <a:p>
            <a:pPr fontAlgn="base"/>
            <a:r>
              <a:rPr lang="ru-RU" b="1" dirty="0" smtClean="0"/>
              <a:t>Назначение: </a:t>
            </a:r>
            <a:r>
              <a:rPr lang="ru-RU" dirty="0" smtClean="0"/>
              <a:t>Система управления агрегатом предназначена для согласованного автоматического управления работой всех входящих в агрегат узлов.</a:t>
            </a:r>
          </a:p>
          <a:p>
            <a:pPr algn="ctr" fontAlgn="base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Описание</a:t>
            </a:r>
          </a:p>
          <a:p>
            <a:pPr fontAlgn="base"/>
            <a:r>
              <a:rPr lang="ru-RU" dirty="0" smtClean="0"/>
              <a:t>Система управления агрегата реализована в отдельных шкафах управления и реализована на программируемом логическом контроллере (PLC) с сенсорной панелью оператора.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Шкафы управления модульным агрегатом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7901" cy="3861048"/>
          </a:xfrm>
          <a:prstGeom prst="rect">
            <a:avLst/>
          </a:prstGeom>
          <a:noFill/>
        </p:spPr>
      </p:pic>
      <p:pic>
        <p:nvPicPr>
          <p:cNvPr id="23556" name="Picture 4" descr="Пульт управления модульной линией СЭ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2729" y="3430344"/>
            <a:ext cx="6201271" cy="3427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/>
          <a:lstStyle/>
          <a:p>
            <a:pPr algn="ctr" fontAlgn="base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Программное обеспечение реализует следующие функции:</a:t>
            </a:r>
            <a:endParaRPr lang="ru-RU" dirty="0" smtClean="0">
              <a:solidFill>
                <a:srgbClr val="FF0000"/>
              </a:solidFill>
            </a:endParaRPr>
          </a:p>
          <a:p>
            <a:pPr fontAlgn="base"/>
            <a:r>
              <a:rPr lang="ru-RU" dirty="0" smtClean="0"/>
              <a:t>распределение доступа при работе с программой по следующим уровням:</a:t>
            </a:r>
          </a:p>
          <a:p>
            <a:pPr lvl="1" fontAlgn="base"/>
            <a:r>
              <a:rPr lang="ru-RU" dirty="0" smtClean="0"/>
              <a:t>оператор</a:t>
            </a:r>
          </a:p>
          <a:p>
            <a:pPr lvl="1" fontAlgn="base"/>
            <a:r>
              <a:rPr lang="ru-RU" dirty="0" smtClean="0"/>
              <a:t>технолог</a:t>
            </a:r>
          </a:p>
          <a:p>
            <a:pPr lvl="1" fontAlgn="base"/>
            <a:r>
              <a:rPr lang="ru-RU" dirty="0" smtClean="0"/>
              <a:t>наладчик</a:t>
            </a:r>
          </a:p>
          <a:p>
            <a:r>
              <a:rPr lang="ru-RU" dirty="0" smtClean="0"/>
              <a:t>удобное программирование рецепта термообработки, включающего полный цикл проводимых операций от загрузки до выгрузки;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хранение предварительно заданных рецептов;</a:t>
            </a:r>
          </a:p>
          <a:p>
            <a:pPr fontAlgn="base"/>
            <a:r>
              <a:rPr lang="ru-RU" dirty="0" smtClean="0"/>
              <a:t>автоматическое задание и контроль температурных режимов в модулях;</a:t>
            </a:r>
          </a:p>
          <a:p>
            <a:pPr fontAlgn="base"/>
            <a:r>
              <a:rPr lang="ru-RU" dirty="0" smtClean="0"/>
              <a:t>автоматическое задание и контроль уровня углеродного потенциала в печи модуля закалки;</a:t>
            </a:r>
          </a:p>
          <a:p>
            <a:pPr fontAlgn="base"/>
            <a:r>
              <a:rPr lang="ru-RU" dirty="0" smtClean="0"/>
              <a:t>автоматическое управление подачей технологических жидкостей и газов в печи цементации;</a:t>
            </a:r>
          </a:p>
          <a:p>
            <a:pPr fontAlgn="base"/>
            <a:r>
              <a:rPr lang="ru-RU" dirty="0" smtClean="0"/>
              <a:t>автоматическое перемещение всех узлов оборудования в соответствии с заданной программой;</a:t>
            </a:r>
          </a:p>
          <a:p>
            <a:pPr fontAlgn="base"/>
            <a:r>
              <a:rPr lang="ru-RU" dirty="0" smtClean="0"/>
              <a:t>сигнализация окончания термообработки;</a:t>
            </a:r>
          </a:p>
          <a:p>
            <a:pPr fontAlgn="base"/>
            <a:r>
              <a:rPr lang="ru-RU" dirty="0" smtClean="0"/>
              <a:t>отображение графиков ТО и ХТО по единицам оборудования;</a:t>
            </a:r>
          </a:p>
          <a:p>
            <a:pPr fontAlgn="base"/>
            <a:r>
              <a:rPr lang="ru-RU" dirty="0" smtClean="0"/>
              <a:t>хранение, вывод на экран и распечатка фактических параметров проведенных режимов;</a:t>
            </a:r>
          </a:p>
          <a:p>
            <a:pPr fontAlgn="base"/>
            <a:r>
              <a:rPr lang="ru-RU" dirty="0" smtClean="0"/>
              <a:t>реализации необходимых блокировок;</a:t>
            </a:r>
          </a:p>
          <a:p>
            <a:pPr fontAlgn="base"/>
            <a:r>
              <a:rPr lang="ru-RU" dirty="0" smtClean="0"/>
              <a:t>сигнализация, отображение и хранение аварийных ситуаций.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19672" y="188640"/>
          <a:ext cx="7128792" cy="5901690"/>
        </p:xfrm>
        <a:graphic>
          <a:graphicData uri="http://schemas.openxmlformats.org/drawingml/2006/table">
            <a:tbl>
              <a:tblPr/>
              <a:tblGrid>
                <a:gridCol w="3564396"/>
                <a:gridCol w="3564396"/>
              </a:tblGrid>
              <a:tr h="5055666">
                <a:tc>
                  <a:txBody>
                    <a:bodyPr/>
                    <a:lstStyle/>
                    <a:p>
                      <a:pPr fontAlgn="t"/>
                      <a:endParaRPr lang="ru-RU" b="0" dirty="0"/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b="0" dirty="0"/>
                        <a:t/>
                      </a:r>
                      <a:br>
                        <a:rPr lang="ru-RU" b="0" dirty="0"/>
                      </a:br>
                      <a:r>
                        <a:rPr lang="ru-RU" b="0" dirty="0"/>
                        <a:t> </a:t>
                      </a:r>
                      <a:r>
                        <a:rPr lang="ru-RU" sz="2800" b="0" dirty="0"/>
                        <a:t>Поддоны для транспортировки деталей выполнены в виде </a:t>
                      </a:r>
                      <a:r>
                        <a:rPr lang="ru-RU" sz="3200" b="0" dirty="0"/>
                        <a:t>решетчатой</a:t>
                      </a:r>
                      <a:r>
                        <a:rPr lang="ru-RU" sz="2800" b="0" dirty="0"/>
                        <a:t> конструкции из жаропрочного литья.</a:t>
                      </a:r>
                    </a:p>
                    <a:p>
                      <a:pPr algn="l" fontAlgn="base"/>
                      <a:r>
                        <a:rPr lang="ru-RU" sz="2800" b="0" dirty="0"/>
                        <a:t> Масса одного поддона ≈ 50 кг, минимально необходимое количество для</a:t>
                      </a:r>
                    </a:p>
                    <a:p>
                      <a:pPr algn="l" fontAlgn="t"/>
                      <a:r>
                        <a:rPr lang="ru-RU" sz="2800" b="0" dirty="0"/>
                        <a:t> работы агрегата–5 шт.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6824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555F67"/>
                </a:solidFill>
                <a:effectLst/>
                <a:latin typeface="Arial" pitchFamily="34" charset="0"/>
                <a:cs typeface="Arial" pitchFamily="34" charset="0"/>
              </a:rPr>
              <a:t>Поддоны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555F67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7600" b="0" i="0" u="none" strike="noStrike" cap="none" normalizeH="0" baseline="0" smtClean="0">
                <a:ln>
                  <a:noFill/>
                </a:ln>
                <a:solidFill>
                  <a:srgbClr val="555F67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555F67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</a:t>
            </a:r>
          </a:p>
        </p:txBody>
      </p:sp>
      <p:pic>
        <p:nvPicPr>
          <p:cNvPr id="25602" name="Picture 2" descr="Поддоны для транспортировки дета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81" y="1628800"/>
            <a:ext cx="3982939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Система подачи карбюризатора (защитная атмосфера)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dirty="0" smtClean="0"/>
              <a:t>Система подачи карбюризатора выполняет функции смешения карбюризатора (керосин, пропан, природный газ) и окислителя (вода, воздух) для создания </a:t>
            </a:r>
            <a:r>
              <a:rPr lang="ru-RU" dirty="0" err="1" smtClean="0"/>
              <a:t>эндогазовой</a:t>
            </a:r>
            <a:r>
              <a:rPr lang="ru-RU" dirty="0" smtClean="0"/>
              <a:t> атмосферы в реторте печи.</a:t>
            </a:r>
          </a:p>
          <a:p>
            <a:pPr fontAlgn="base"/>
            <a:r>
              <a:rPr lang="ru-RU" dirty="0" smtClean="0"/>
              <a:t>Управление подачей технологических жидкостей и газов производится по сигналам, получаемым от системы управления углеродным потенциалом. С выхода газовой панели технологические жидкости или газы подаются через гибкие шланги в реторту печи.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МППА-SSi 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353305" cy="6466638"/>
          </a:xfrm>
          <a:prstGeom prst="rect">
            <a:avLst/>
          </a:prstGeom>
          <a:noFill/>
        </p:spPr>
      </p:pic>
      <p:pic>
        <p:nvPicPr>
          <p:cNvPr id="28676" name="Picture 4" descr="МППА-SSi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355976" cy="65117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6021288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МППА-</a:t>
            </a:r>
            <a:r>
              <a:rPr lang="en-US" b="1" dirty="0" err="1" smtClean="0"/>
              <a:t>SSi</a:t>
            </a:r>
            <a:r>
              <a:rPr lang="en-US" b="1" dirty="0" smtClean="0"/>
              <a:t> 04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6165304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МППА-</a:t>
            </a:r>
            <a:r>
              <a:rPr lang="en-US" b="1" dirty="0" err="1" smtClean="0"/>
              <a:t>SSi</a:t>
            </a:r>
            <a:r>
              <a:rPr lang="en-US" b="1" dirty="0" smtClean="0"/>
              <a:t> 12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Для проведения процесса </a:t>
            </a:r>
            <a:r>
              <a:rPr lang="ru-RU" dirty="0" err="1" smtClean="0"/>
              <a:t>нитроцементации</a:t>
            </a:r>
            <a:r>
              <a:rPr lang="ru-RU" dirty="0" smtClean="0"/>
              <a:t> в атмосферу добавляется также аммиак.</a:t>
            </a:r>
          </a:p>
          <a:p>
            <a:pPr fontAlgn="base"/>
            <a:r>
              <a:rPr lang="ru-RU" dirty="0" smtClean="0"/>
              <a:t>Подача жидкостей (вода, керосин) осуществляется из контейнеров при помощи насосов;</a:t>
            </a:r>
          </a:p>
          <a:p>
            <a:pPr fontAlgn="base"/>
            <a:r>
              <a:rPr lang="ru-RU" dirty="0" smtClean="0"/>
              <a:t>Подача газов (пропан, природный газ) из баллонов с помощью автоматических клапанов;</a:t>
            </a:r>
          </a:p>
          <a:p>
            <a:pPr fontAlgn="base"/>
            <a:r>
              <a:rPr lang="ru-RU" dirty="0" smtClean="0"/>
              <a:t>Подача воздуха осуществляется встроенным компрессором;</a:t>
            </a:r>
          </a:p>
          <a:p>
            <a:pPr fontAlgn="base"/>
            <a:r>
              <a:rPr lang="ru-RU" dirty="0" smtClean="0"/>
              <a:t>Подача аммиака, при необходимости, осуществляется из баллонов;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Измерение углеродного потенциала</a:t>
            </a:r>
          </a:p>
          <a:p>
            <a:pPr fontAlgn="base"/>
            <a:r>
              <a:rPr lang="ru-RU" dirty="0" smtClean="0"/>
              <a:t>Измерение углеродного потенциала атмосферы производится с помощью </a:t>
            </a:r>
            <a:r>
              <a:rPr lang="ru-RU" dirty="0" err="1" smtClean="0"/>
              <a:t>погружного</a:t>
            </a:r>
            <a:r>
              <a:rPr lang="ru-RU" dirty="0" smtClean="0"/>
              <a:t> зонда  </a:t>
            </a:r>
            <a:r>
              <a:rPr lang="ru-RU" dirty="0" err="1" smtClean="0"/>
              <a:t>Gold</a:t>
            </a:r>
            <a:r>
              <a:rPr lang="ru-RU" dirty="0" smtClean="0"/>
              <a:t> </a:t>
            </a:r>
            <a:r>
              <a:rPr lang="ru-RU" dirty="0" err="1" smtClean="0"/>
              <a:t>Probe</a:t>
            </a:r>
            <a:r>
              <a:rPr lang="ru-RU" dirty="0" smtClean="0"/>
              <a:t>, размещенного через уплотняемый штуцер в верхней части реторты.</a:t>
            </a:r>
          </a:p>
          <a:p>
            <a:pPr fontAlgn="base"/>
            <a:r>
              <a:rPr lang="ru-RU" dirty="0" smtClean="0"/>
              <a:t>Расчет углеродного потенциала производится специализированным контроллером AC20 производства </a:t>
            </a:r>
            <a:r>
              <a:rPr lang="ru-RU" dirty="0" err="1" smtClean="0"/>
              <a:t>Super</a:t>
            </a:r>
            <a:r>
              <a:rPr lang="ru-RU" dirty="0" smtClean="0"/>
              <a:t> </a:t>
            </a:r>
            <a:r>
              <a:rPr lang="ru-RU" dirty="0" err="1" smtClean="0"/>
              <a:t>Systems</a:t>
            </a:r>
            <a:r>
              <a:rPr lang="ru-RU" dirty="0" smtClean="0"/>
              <a:t> </a:t>
            </a:r>
            <a:r>
              <a:rPr lang="ru-RU" dirty="0" err="1" smtClean="0"/>
              <a:t>Inc</a:t>
            </a:r>
            <a:r>
              <a:rPr lang="ru-RU" dirty="0" smtClean="0"/>
              <a:t>. (США)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дульная линия термообработки СЭ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48464" cy="4835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ислородный зонд G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190875" cy="454342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6021288"/>
          <a:ext cx="4032448" cy="567690"/>
        </p:xfrm>
        <a:graphic>
          <a:graphicData uri="http://schemas.openxmlformats.org/drawingml/2006/table">
            <a:tbl>
              <a:tblPr/>
              <a:tblGrid>
                <a:gridCol w="2016224"/>
                <a:gridCol w="2016224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b="0"/>
                        <a:t>Кислородный зонд </a:t>
                      </a:r>
                      <a:r>
                        <a:rPr lang="en-US" b="0"/>
                        <a:t>Gold Probe     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0" dirty="0"/>
                        <a:t> 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724" name="Picture 4" descr="AC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764704"/>
            <a:ext cx="4298506" cy="40088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24128" y="5661248"/>
            <a:ext cx="1690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Регулятор </a:t>
            </a:r>
            <a:r>
              <a:rPr lang="en-US" dirty="0" smtClean="0"/>
              <a:t>AC20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электропечи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Электропе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3456384" cy="47857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112474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электрические печи сопротивления для самых разных видов термической обработки: закалка, отпуск, отжиг, азотирование, цементация, плавка, обжиг, прокалка, промывка и т.д. 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Печи с газовым нагревом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980728"/>
            <a:ext cx="3394720" cy="54726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2009 году ассортимент продукции компании «Накал» пополнили печи с газовым нагревом. В разделе представлены газовые камерные нагревательные печи, плавильные, а также печи с </a:t>
            </a:r>
            <a:r>
              <a:rPr lang="ru-RU" dirty="0" err="1" smtClean="0"/>
              <a:t>выкатным</a:t>
            </a:r>
            <a:r>
              <a:rPr lang="ru-RU" dirty="0" smtClean="0"/>
              <a:t> подом. </a:t>
            </a:r>
            <a:endParaRPr lang="ru-RU" dirty="0"/>
          </a:p>
        </p:txBody>
      </p:sp>
      <p:pic>
        <p:nvPicPr>
          <p:cNvPr id="34818" name="Picture 2" descr="Печи с газовым нагрев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512429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эндогенераторы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эндогенератор</a:t>
            </a:r>
            <a:r>
              <a:rPr lang="ru-RU" dirty="0" smtClean="0"/>
              <a:t> ЗАО «</a:t>
            </a:r>
            <a:r>
              <a:rPr lang="ru-RU" dirty="0" err="1" smtClean="0"/>
              <a:t>Накал-Промышленые</a:t>
            </a:r>
            <a:r>
              <a:rPr lang="ru-RU" dirty="0" smtClean="0"/>
              <a:t> печи»</a:t>
            </a:r>
            <a:endParaRPr lang="ru-RU" dirty="0"/>
          </a:p>
        </p:txBody>
      </p:sp>
      <p:pic>
        <p:nvPicPr>
          <p:cNvPr id="35842" name="Picture 2" descr="Эндогенераторы"/>
          <p:cNvPicPr>
            <a:picLocks noChangeAspect="1" noChangeArrowheads="1"/>
          </p:cNvPicPr>
          <p:nvPr/>
        </p:nvPicPr>
        <p:blipFill>
          <a:blip r:embed="rId2" cstate="print"/>
          <a:srcRect l="17637" r="17692"/>
          <a:stretch>
            <a:fillRect/>
          </a:stretch>
        </p:blipFill>
        <p:spPr bwMode="auto">
          <a:xfrm>
            <a:off x="395536" y="1124744"/>
            <a:ext cx="316835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88640"/>
            <a:ext cx="3322712" cy="64807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Установка плазменной закалки УДГЗ-200, уникальное, запатентованное и сертифицированное оборудование для термообработки российского производства. Компания ООО "</a:t>
            </a:r>
            <a:r>
              <a:rPr lang="ru-RU" dirty="0" err="1" smtClean="0"/>
              <a:t>Русстанком</a:t>
            </a:r>
            <a:r>
              <a:rPr lang="ru-RU" dirty="0" smtClean="0"/>
              <a:t>" является эксклюзивным поставщиком УДГЗ-200.</a:t>
            </a:r>
            <a:endParaRPr lang="ru-RU" dirty="0"/>
          </a:p>
        </p:txBody>
      </p:sp>
      <p:pic>
        <p:nvPicPr>
          <p:cNvPr id="36866" name="Picture 2" descr="Установка плазменной закалки УДГЗ-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700808"/>
            <a:ext cx="5280587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88640"/>
            <a:ext cx="5292080" cy="6408712"/>
          </a:xfrm>
        </p:spPr>
        <p:txBody>
          <a:bodyPr>
            <a:noAutofit/>
          </a:bodyPr>
          <a:lstStyle/>
          <a:p>
            <a:r>
              <a:rPr lang="ru-RU" sz="2000" dirty="0" smtClean="0"/>
              <a:t>Установка плазменной закалки УДГЗ-200 предназначена для упрочнения сталей, заменяет такие способы упрочнения как ТВЧ, цементация и азотирование, но имеет существенные преимущества перед этими способами закалки сталей. В данный момент установка выпускается в двух вариантах, классический состоящий из двух блоков и новый усовершенствованный в виде моноблока на удобной тележке с подставкой для баллона. Достигается твердость до HRC65 (зависит от марки стали). Данное оборудование запатентовано и производится в Российской Федерации. </a:t>
            </a:r>
            <a:endParaRPr lang="ru-RU" sz="2000" dirty="0"/>
          </a:p>
        </p:txBody>
      </p:sp>
      <p:pic>
        <p:nvPicPr>
          <p:cNvPr id="37890" name="Picture 2" descr="Установка плазменной закалки УДГЗ-200 Моноблок"/>
          <p:cNvPicPr>
            <a:picLocks noChangeAspect="1" noChangeArrowheads="1"/>
          </p:cNvPicPr>
          <p:nvPr/>
        </p:nvPicPr>
        <p:blipFill>
          <a:blip r:embed="rId2" cstate="print"/>
          <a:srcRect l="13718" r="13073"/>
          <a:stretch>
            <a:fillRect/>
          </a:stretch>
        </p:blipFill>
        <p:spPr bwMode="auto">
          <a:xfrm>
            <a:off x="179512" y="404664"/>
            <a:ext cx="4032448" cy="5508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romsnab174.ru/upload/medialibrary/4e1/4e13940b3503157c02c2a54222fc0b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390775" cy="3486151"/>
          </a:xfrm>
          <a:prstGeom prst="rect">
            <a:avLst/>
          </a:prstGeom>
          <a:noFill/>
        </p:spPr>
      </p:pic>
      <p:pic>
        <p:nvPicPr>
          <p:cNvPr id="38916" name="Picture 4" descr="http://www.chim-form.ru/articles/2006/08/38/po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0648"/>
            <a:ext cx="5719416" cy="3802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i.sprosus.com.ua/1006/280/477/bq2xqltzjkxl22sc/l--termoobrabotka_metallov_picN6280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8834897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barnaul.rujazi.com/images/classified/42252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632848" cy="62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zvkm.ru/images/cms/data/promstanki_tempering-of-the-st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akal.ru/i/yfrf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6910586" cy="6602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m.troniks.kz/_bd/62/84919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152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 lnSpcReduction="10000"/>
          </a:bodyPr>
          <a:lstStyle/>
          <a:p>
            <a:pPr algn="ctr" fontAlgn="base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Преимущества</a:t>
            </a:r>
          </a:p>
          <a:p>
            <a:pPr fontAlgn="base"/>
            <a:r>
              <a:rPr lang="ru-RU" b="1" dirty="0" smtClean="0"/>
              <a:t>Снижение трудоемкости</a:t>
            </a:r>
            <a:r>
              <a:rPr lang="ru-RU" dirty="0" smtClean="0"/>
              <a:t>–все перемещения садки внутри агрегата происходят автоматически с помощью встроенных механизмов перегрузки</a:t>
            </a:r>
          </a:p>
          <a:p>
            <a:pPr fontAlgn="base"/>
            <a:r>
              <a:rPr lang="ru-RU" b="1" dirty="0" smtClean="0"/>
              <a:t>Снижение влияния человеческого фактора</a:t>
            </a:r>
            <a:r>
              <a:rPr lang="ru-RU" dirty="0" smtClean="0"/>
              <a:t>–программа термообработки содержит порядок перемещения по единицам агрегата и температурно-временные режимы в каждой из единиц оборудования. После старта программы оператором один раз заданная технология автоматически выполняется вне зависимости от присутствия или отсутствия оператора.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fontAlgn="base"/>
            <a:r>
              <a:rPr lang="ru-RU" sz="3600" b="1" dirty="0" smtClean="0"/>
              <a:t>Простое программирование</a:t>
            </a:r>
            <a:r>
              <a:rPr lang="ru-RU" sz="3600" dirty="0" smtClean="0"/>
              <a:t> режимов термообработки на сенсорном экране.</a:t>
            </a:r>
          </a:p>
          <a:p>
            <a:pPr fontAlgn="base"/>
            <a:r>
              <a:rPr lang="ru-RU" sz="3600" b="1" dirty="0" smtClean="0"/>
              <a:t>Высокая </a:t>
            </a:r>
            <a:r>
              <a:rPr lang="ru-RU" sz="3600" b="1" dirty="0" err="1" smtClean="0"/>
              <a:t>прослеживаемость</a:t>
            </a:r>
            <a:r>
              <a:rPr lang="ru-RU" sz="3600" dirty="0" smtClean="0"/>
              <a:t> </a:t>
            </a:r>
          </a:p>
          <a:p>
            <a:pPr fontAlgn="base">
              <a:buNone/>
            </a:pPr>
            <a:r>
              <a:rPr lang="ru-RU" sz="3600" dirty="0" smtClean="0"/>
              <a:t>	фактически проведенной термообработки–отчет о термообработке содержит данные о процессе целиком, включая данные о садке, операторе, дате и времени проведения.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Универсальность использования</a:t>
            </a:r>
            <a:r>
              <a:rPr lang="ru-RU" sz="3600" dirty="0" smtClean="0"/>
              <a:t>–один и тот же агрегат в зависимости от заданной программы может использоваться для выполнения множества процессов ТО и ХТО в автоматическом режиме.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Повышение качества поверхности</a:t>
            </a:r>
            <a:r>
              <a:rPr lang="ru-RU" sz="4000" dirty="0" smtClean="0"/>
              <a:t>–использование контролируемых атмосфер позволяет как проводить процессы насыщения поверхности углеродом, так и защищать поверхность от обезуглероживания и </a:t>
            </a:r>
            <a:r>
              <a:rPr lang="ru-RU" sz="4000" dirty="0" err="1" smtClean="0"/>
              <a:t>окалинообразования</a:t>
            </a:r>
            <a:r>
              <a:rPr lang="ru-RU" sz="4000" dirty="0" smtClean="0"/>
              <a:t> при нагреве.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b="1" dirty="0" smtClean="0"/>
              <a:t>Высокое качество закалки</a:t>
            </a:r>
            <a:r>
              <a:rPr lang="ru-RU" dirty="0" smtClean="0"/>
              <a:t>–перемещение садки из печи в закалочный бак </a:t>
            </a:r>
            <a:r>
              <a:rPr lang="ru-RU" dirty="0" err="1" smtClean="0"/>
              <a:t>сверху-вниз</a:t>
            </a:r>
            <a:r>
              <a:rPr lang="ru-RU" dirty="0" smtClean="0"/>
              <a:t> позволяет снизить время переноса и предотвратить </a:t>
            </a:r>
            <a:r>
              <a:rPr lang="ru-RU" dirty="0" err="1" smtClean="0"/>
              <a:t>подстуживание</a:t>
            </a:r>
            <a:r>
              <a:rPr lang="ru-RU" dirty="0" smtClean="0"/>
              <a:t> для деталей небольших размеров. Быстрое восстановление углеродного потенциала благодаря наличию реторты, в отличие от камерных печей.</a:t>
            </a:r>
          </a:p>
          <a:p>
            <a:pPr fontAlgn="base"/>
            <a:r>
              <a:rPr lang="ru-RU" b="1" dirty="0" smtClean="0"/>
              <a:t>Экономия производственных площадей</a:t>
            </a:r>
            <a:r>
              <a:rPr lang="ru-RU" dirty="0" smtClean="0"/>
              <a:t>–расположение закалочных баков и устройств загрузки-выгрузки под печами позволяет значительно экономить производственные площади по сравнению с традиционными конструкциями на основе камерных печей.</a:t>
            </a:r>
          </a:p>
          <a:p>
            <a:pPr fontAlgn="base"/>
            <a:r>
              <a:rPr lang="ru-RU" b="1" dirty="0" smtClean="0"/>
              <a:t>Безопасность</a:t>
            </a:r>
            <a:r>
              <a:rPr lang="ru-RU" dirty="0" smtClean="0"/>
              <a:t>–в агрегате нет шлюзовых камер с холодным взрывоопасным газом. Перемещения поддона с горячими деталями при выполнении закалки с отпуском происходят без участия оператора.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Доступные модули:</a:t>
            </a:r>
          </a:p>
          <a:p>
            <a:pPr fontAlgn="base"/>
            <a:r>
              <a:rPr lang="ru-RU" dirty="0" smtClean="0"/>
              <a:t>Модуль нагрева под закалку (цементация)</a:t>
            </a:r>
          </a:p>
          <a:p>
            <a:pPr fontAlgn="base"/>
            <a:r>
              <a:rPr lang="ru-RU" dirty="0" smtClean="0"/>
              <a:t>Элеватор загрузки садки</a:t>
            </a:r>
          </a:p>
          <a:p>
            <a:pPr fontAlgn="base"/>
            <a:r>
              <a:rPr lang="ru-RU" dirty="0" smtClean="0"/>
              <a:t>Модуль закалки в масле</a:t>
            </a:r>
          </a:p>
          <a:p>
            <a:pPr fontAlgn="base"/>
            <a:r>
              <a:rPr lang="ru-RU" dirty="0" smtClean="0"/>
              <a:t>Модуль промывки</a:t>
            </a:r>
          </a:p>
          <a:p>
            <a:pPr fontAlgn="base"/>
            <a:r>
              <a:rPr lang="ru-RU" dirty="0" smtClean="0"/>
              <a:t>Модуль закалки в воде</a:t>
            </a:r>
          </a:p>
          <a:p>
            <a:pPr fontAlgn="base"/>
            <a:r>
              <a:rPr lang="ru-RU" dirty="0" smtClean="0"/>
              <a:t>Элеватор выгрузки садки</a:t>
            </a:r>
          </a:p>
          <a:p>
            <a:pPr fontAlgn="base"/>
            <a:r>
              <a:rPr lang="ru-RU" dirty="0" smtClean="0"/>
              <a:t>Модуль отпуска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709</Words>
  <Application>Microsoft Office PowerPoint</Application>
  <PresentationFormat>Экран (4:3)</PresentationFormat>
  <Paragraphs>69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Оборудование для термообработки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Система подачи карбюризатора (защитная атмосфера) </vt:lpstr>
      <vt:lpstr>Слайд 17</vt:lpstr>
      <vt:lpstr>Слайд 18</vt:lpstr>
      <vt:lpstr>Слайд 19</vt:lpstr>
      <vt:lpstr>Слайд 20</vt:lpstr>
      <vt:lpstr>электропечи</vt:lpstr>
      <vt:lpstr>Печи с газовым нагревом</vt:lpstr>
      <vt:lpstr>эндогенераторы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Оборудование для термообработки</dc:title>
  <dc:creator>ДОМ</dc:creator>
  <cp:lastModifiedBy>Пользователь Windows</cp:lastModifiedBy>
  <cp:revision>7</cp:revision>
  <dcterms:created xsi:type="dcterms:W3CDTF">2016-10-04T17:09:37Z</dcterms:created>
  <dcterms:modified xsi:type="dcterms:W3CDTF">2016-10-04T17:57:08Z</dcterms:modified>
</cp:coreProperties>
</file>