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0"/>
  </p:notesMasterIdLst>
  <p:handoutMasterIdLst>
    <p:handoutMasterId r:id="rId11"/>
  </p:handoutMasterIdLst>
  <p:sldIdLst>
    <p:sldId id="289" r:id="rId2"/>
    <p:sldId id="317" r:id="rId3"/>
    <p:sldId id="318" r:id="rId4"/>
    <p:sldId id="321" r:id="rId5"/>
    <p:sldId id="322" r:id="rId6"/>
    <p:sldId id="319" r:id="rId7"/>
    <p:sldId id="320" r:id="rId8"/>
    <p:sldId id="323" r:id="rId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2585C9"/>
    <a:srgbClr val="6BACDA"/>
    <a:srgbClr val="0058BF"/>
    <a:srgbClr val="A2000F"/>
    <a:srgbClr val="C00000"/>
    <a:srgbClr val="660033"/>
    <a:srgbClr val="800000"/>
    <a:srgbClr val="66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8" autoAdjust="0"/>
    <p:restoredTop sz="94660"/>
  </p:normalViewPr>
  <p:slideViewPr>
    <p:cSldViewPr snapToGrid="0">
      <p:cViewPr>
        <p:scale>
          <a:sx n="75" d="100"/>
          <a:sy n="75" d="100"/>
        </p:scale>
        <p:origin x="581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28" y="10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2281-3FEA-405F-AE2E-13DEB2B63F5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E2CB-0075-406F-B5F7-8B7901A0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35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C183-BC8B-4F0D-B308-2CBD83864CF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4FED-8186-41B2-897C-F2C09B317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6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4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7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4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1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3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2817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412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701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5684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966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6862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17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829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098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7485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392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0EDF-7E0F-4A75-BB38-EBDE4F531B7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6851" y="5882818"/>
            <a:ext cx="11718843" cy="818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A2000F"/>
                </a:solidFill>
                <a:latin typeface="Comic Sans MS" panose="030F0702030302020204" pitchFamily="66" charset="0"/>
                <a:ea typeface="+mj-ea"/>
                <a:cs typeface="+mj-cs"/>
              </a:rPr>
              <a:t>Дровняшина Валерия Андреевна </a:t>
            </a:r>
          </a:p>
          <a:p>
            <a:pPr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A2000F"/>
                </a:solidFill>
                <a:latin typeface="Comic Sans MS" panose="030F0702030302020204" pitchFamily="66" charset="0"/>
                <a:ea typeface="+mj-ea"/>
                <a:cs typeface="+mj-cs"/>
              </a:rPr>
              <a:t>Группа СА-21</a:t>
            </a:r>
            <a:endParaRPr lang="ru-RU" sz="1600" b="1" dirty="0">
              <a:solidFill>
                <a:srgbClr val="A2000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7326" y="5882817"/>
            <a:ext cx="11728368" cy="45719"/>
          </a:xfrm>
          <a:prstGeom prst="rect">
            <a:avLst/>
          </a:prstGeom>
          <a:solidFill>
            <a:srgbClr val="0058BF"/>
          </a:solidFill>
          <a:ln>
            <a:solidFill>
              <a:srgbClr val="005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0099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6851" y="176130"/>
            <a:ext cx="11810820" cy="1316585"/>
            <a:chOff x="217326" y="176131"/>
            <a:chExt cx="11810820" cy="1316585"/>
          </a:xfrm>
        </p:grpSpPr>
        <p:sp>
          <p:nvSpPr>
            <p:cNvPr id="26" name="Надпись 2"/>
            <p:cNvSpPr txBox="1">
              <a:spLocks noChangeArrowheads="1"/>
            </p:cNvSpPr>
            <p:nvPr/>
          </p:nvSpPr>
          <p:spPr bwMode="auto">
            <a:xfrm>
              <a:off x="4208530" y="176131"/>
              <a:ext cx="7819616" cy="44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-180340" algn="r"/>
              <a:r>
                <a:rPr lang="ru-RU" sz="1200" b="1" spc="50" dirty="0">
                  <a:solidFill>
                    <a:srgbClr val="8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государственное бюджетное профессиональное образовательно учреждение</a:t>
              </a:r>
            </a:p>
            <a:p>
              <a:pPr algn="r"/>
              <a:r>
                <a:rPr lang="ru-RU" sz="1200" b="1" spc="50" dirty="0">
                  <a:solidFill>
                    <a:srgbClr val="800000"/>
                  </a:solidFill>
                </a:rPr>
                <a:t>«Пермский </a:t>
              </a:r>
              <a:r>
                <a:rPr lang="en-US" sz="1200" b="1" spc="50" dirty="0">
                  <a:solidFill>
                    <a:srgbClr val="800000"/>
                  </a:solidFill>
                </a:rPr>
                <a:t> </a:t>
              </a:r>
              <a:r>
                <a:rPr lang="ru-RU" sz="1200" b="1" spc="50" dirty="0">
                  <a:solidFill>
                    <a:srgbClr val="800000"/>
                  </a:solidFill>
                </a:rPr>
                <a:t>политехнический колледж имени Н.Г. </a:t>
              </a:r>
              <a:r>
                <a:rPr lang="ru-RU" sz="1200" b="1" spc="50">
                  <a:solidFill>
                    <a:srgbClr val="800000"/>
                  </a:solidFill>
                </a:rPr>
                <a:t>Славянова» </a:t>
              </a:r>
              <a:endParaRPr lang="ru-RU" sz="1200" b="1" spc="50" dirty="0">
                <a:solidFill>
                  <a:srgbClr val="800000"/>
                </a:solidFill>
              </a:endParaRPr>
            </a:p>
            <a:p>
              <a:pPr algn="ctr">
                <a:lnSpc>
                  <a:spcPct val="106000"/>
                </a:lnSpc>
              </a:pPr>
              <a:r>
                <a:rPr lang="ru-RU" sz="9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17326" y="176131"/>
              <a:ext cx="11728369" cy="1316585"/>
              <a:chOff x="0" y="0"/>
              <a:chExt cx="11728664" cy="1316585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724274" y="473550"/>
                <a:ext cx="8004390" cy="48789"/>
              </a:xfrm>
              <a:prstGeom prst="rect">
                <a:avLst/>
              </a:prstGeom>
              <a:solidFill>
                <a:srgbClr val="0058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0" y="0"/>
                <a:ext cx="4051643" cy="1316585"/>
                <a:chOff x="0" y="0"/>
                <a:chExt cx="4051643" cy="1316585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9525" y="0"/>
                  <a:ext cx="3960141" cy="523875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25" y="576047"/>
                  <a:ext cx="740538" cy="740538"/>
                </a:xfrm>
                <a:prstGeom prst="rect">
                  <a:avLst/>
                </a:prstGeom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46050"/>
                  <a:ext cx="4051643" cy="23114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826205" y="2059807"/>
            <a:ext cx="8556907" cy="175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A2000F"/>
                </a:solidFill>
                <a:latin typeface="Comic Sans MS" panose="030F0702030302020204" pitchFamily="66" charset="0"/>
              </a:rPr>
              <a:t>Международный день борьбы с наркомание</a:t>
            </a:r>
            <a:r>
              <a:rPr lang="ru-RU" sz="2800" b="1" dirty="0">
                <a:solidFill>
                  <a:srgbClr val="A2000F"/>
                </a:solidFill>
                <a:latin typeface="Comic Sans MS" panose="030F0702030302020204" pitchFamily="66" charset="0"/>
              </a:rPr>
              <a:t>й</a:t>
            </a:r>
            <a:endParaRPr lang="ru-RU" sz="20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9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dirty="0" smtClean="0">
                  <a:solidFill>
                    <a:srgbClr val="A2000F"/>
                  </a:solidFill>
                  <a:latin typeface="Comic Sans MS" panose="030F0702030302020204" pitchFamily="66" charset="0"/>
                  <a:ea typeface="+mj-ea"/>
                  <a:cs typeface="+mj-cs"/>
                </a:rPr>
                <a:t>Дровняшина Валерия Андреевна </a:t>
              </a:r>
              <a:endParaRPr lang="ru-RU" sz="1400" b="1" dirty="0">
                <a:solidFill>
                  <a:srgbClr val="A2000F"/>
                </a:solidFill>
                <a:latin typeface="Comic Sans MS" panose="030F0702030302020204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pic>
        <p:nvPicPr>
          <p:cNvPr id="1026" name="Picture 2" descr="https://www.fbuz04.ru/images/unnam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27" y="2126862"/>
            <a:ext cx="3637131" cy="26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12477" y="1535975"/>
            <a:ext cx="6096000" cy="378885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Генеральная Ассамблея Организации объединенных наций в 1987 г. провозгласила 1 марта Международным днем борьбы с наркоманией и незаконным оборотом наркотиков, определив тем самым всю важность проблемы и проявив свою решимость расширять международное сотрудничество для достижения цели – мирового сообщества, свободного от наркомании. Сегодня наркомания поразила все страны мира.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60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dirty="0" smtClean="0">
                  <a:solidFill>
                    <a:srgbClr val="A2000F"/>
                  </a:solidFill>
                  <a:latin typeface="Comic Sans MS" panose="030F0702030302020204" pitchFamily="66" charset="0"/>
                  <a:ea typeface="+mj-ea"/>
                  <a:cs typeface="+mj-cs"/>
                </a:rPr>
                <a:t>Дровняшина Валерия Андреевна </a:t>
              </a:r>
              <a:endParaRPr lang="ru-RU" sz="1400" b="1" dirty="0">
                <a:solidFill>
                  <a:srgbClr val="A2000F"/>
                </a:solidFill>
                <a:latin typeface="Comic Sans MS" panose="030F0702030302020204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Исследования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446" y="1605223"/>
            <a:ext cx="6096000" cy="378885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По данным исследований, во всем мире хотя бы один раз </a:t>
            </a:r>
            <a:r>
              <a:rPr lang="ru-RU" dirty="0" err="1">
                <a:solidFill>
                  <a:srgbClr val="000000"/>
                </a:solidFill>
                <a:latin typeface="Constantia" panose="02030602050306030303" pitchFamily="18" charset="0"/>
              </a:rPr>
              <a:t>каннабис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 (марихуана) употребляли 13,8 миллиона молодых людей в возрасте 15-16 лет. Критическим периодом в плане приобщения к </a:t>
            </a:r>
            <a:r>
              <a:rPr lang="ru-RU" dirty="0" err="1">
                <a:solidFill>
                  <a:srgbClr val="000000"/>
                </a:solidFill>
                <a:latin typeface="Constantia" panose="02030602050306030303" pitchFamily="18" charset="0"/>
              </a:rPr>
              <a:t>психоактивным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 веществам является период с раннего (12-14 лет) до позднего (15-17 лет) подросткового возраста, а наибольшая доля лиц, употребляющих </a:t>
            </a:r>
            <a:r>
              <a:rPr lang="ru-RU" dirty="0" err="1">
                <a:solidFill>
                  <a:srgbClr val="000000"/>
                </a:solidFill>
                <a:latin typeface="Constantia" panose="02030602050306030303" pitchFamily="18" charset="0"/>
              </a:rPr>
              <a:t>психоактивные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 вещества, приходится на возраст 18-25 лет.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164" y="1683268"/>
            <a:ext cx="4375852" cy="31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1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dirty="0" smtClean="0">
                  <a:solidFill>
                    <a:srgbClr val="A2000F"/>
                  </a:solidFill>
                  <a:latin typeface="Comic Sans MS" panose="030F0702030302020204" pitchFamily="66" charset="0"/>
                  <a:ea typeface="+mj-ea"/>
                  <a:cs typeface="+mj-cs"/>
                </a:rPr>
                <a:t>Дровняшина Валерия Андреевна </a:t>
              </a:r>
              <a:endParaRPr lang="ru-RU" sz="1400" b="1" dirty="0">
                <a:solidFill>
                  <a:srgbClr val="A2000F"/>
                </a:solidFill>
                <a:latin typeface="Comic Sans MS" panose="030F0702030302020204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Предпосылки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338" y="1812972"/>
            <a:ext cx="6096000" cy="33733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dirty="0">
                <a:solidFill>
                  <a:srgbClr val="1E1E1E"/>
                </a:solidFill>
                <a:latin typeface="Constantia" panose="02030602050306030303" pitchFamily="18" charset="0"/>
              </a:rPr>
              <a:t>Некоторые психологические предпосылки к заболеванию:</a:t>
            </a:r>
            <a:endParaRPr lang="ru-RU" dirty="0">
              <a:solidFill>
                <a:srgbClr val="1E1E1E"/>
              </a:solidFill>
              <a:latin typeface="Constantia" panose="02030602050306030303" pitchFamily="18" charset="0"/>
            </a:endParaRP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Низкая или, наоборот, завышенная самооценка.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Сложности в общении.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Психологические комплексы.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Неумение справляться со своими чувствами.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Высокий уровень внутреннего напряжения.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Склонность к рискованным ситуациям.</a:t>
            </a:r>
            <a:endParaRPr lang="ru-RU" b="0" i="0" dirty="0">
              <a:solidFill>
                <a:srgbClr val="1E1E1E"/>
              </a:solidFill>
              <a:effectLst/>
              <a:latin typeface="Constantia" panose="02030602050306030303" pitchFamily="18" charset="0"/>
            </a:endParaRPr>
          </a:p>
        </p:txBody>
      </p:sp>
      <p:pic>
        <p:nvPicPr>
          <p:cNvPr id="3074" name="Picture 2" descr="https://sun6-21.userapi.com/impg/Bxlg3WPbaO5pnhG1C7VwCML5WZ2jgKZFRJgwZQ/VdR-0uJzg5Q.jpg?size=1536x1536&amp;quality=95&amp;sign=0bca6752e9d5d5d415d692d338c804e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38" y="1287007"/>
            <a:ext cx="4480747" cy="448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3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dirty="0" smtClean="0">
                  <a:solidFill>
                    <a:srgbClr val="A2000F"/>
                  </a:solidFill>
                  <a:latin typeface="Comic Sans MS" panose="030F0702030302020204" pitchFamily="66" charset="0"/>
                  <a:ea typeface="+mj-ea"/>
                  <a:cs typeface="+mj-cs"/>
                </a:rPr>
                <a:t>Дровняшина Валерия Андреевна </a:t>
              </a:r>
              <a:endParaRPr lang="ru-RU" sz="1400" b="1" dirty="0">
                <a:solidFill>
                  <a:srgbClr val="A2000F"/>
                </a:solidFill>
                <a:latin typeface="Comic Sans MS" panose="030F0702030302020204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Предпосылки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345" y="777168"/>
            <a:ext cx="8001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dirty="0">
                <a:solidFill>
                  <a:srgbClr val="1E1E1E"/>
                </a:solidFill>
                <a:latin typeface="Constantia" panose="02030602050306030303" pitchFamily="18" charset="0"/>
              </a:rPr>
              <a:t>Предпосылки и проявления наркомании на социальном уровне:</a:t>
            </a:r>
            <a:endParaRPr lang="ru-RU" dirty="0">
              <a:solidFill>
                <a:srgbClr val="1E1E1E"/>
              </a:solidFill>
              <a:latin typeface="Constantia" panose="02030602050306030303" pitchFamily="18" charset="0"/>
            </a:endParaRP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E1E1E"/>
                </a:solidFill>
                <a:latin typeface="Constantia" panose="02030602050306030303" pitchFamily="18" charset="0"/>
              </a:rPr>
              <a:t>Употребление </a:t>
            </a: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химических веществ (алкоголь, табак) – традиционно и легально. Употребление - социальная норма, не нормально не употреблять.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Неполная семья, нездоровая атмосфера в семье (даже в полной).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Частые переезды.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Зависимость в семье.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Доступность веществ.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Мода.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Реклама – не только прямая реклама алкогольных напитков, но и косвенная, например, реклама обезболивающих – таблетка от боли.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Отсутствие четких жизненных ориентиров, разорванные поколения.</a:t>
            </a:r>
          </a:p>
          <a:p>
            <a:pPr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E1E1E"/>
                </a:solidFill>
                <a:latin typeface="Constantia" panose="02030602050306030303" pitchFamily="18" charset="0"/>
              </a:rPr>
              <a:t>Нет позитивного взрослого – здоровой модели поведения</a:t>
            </a:r>
            <a:r>
              <a:rPr lang="ru-RU" dirty="0" smtClean="0">
                <a:solidFill>
                  <a:srgbClr val="1E1E1E"/>
                </a:solidFill>
                <a:latin typeface="Constantia" panose="02030602050306030303" pitchFamily="18" charset="0"/>
              </a:rPr>
              <a:t>.</a:t>
            </a:r>
            <a:endParaRPr lang="ru-RU" dirty="0">
              <a:solidFill>
                <a:srgbClr val="1E1E1E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3" b="96481" l="6387" r="97993">
                        <a14:foregroundMark x1="38869" y1="96774" x2="38869" y2="96774"/>
                        <a14:foregroundMark x1="78832" y1="5279" x2="78832" y2="5279"/>
                        <a14:foregroundMark x1="97993" y1="27859" x2="97993" y2="27859"/>
                        <a14:foregroundMark x1="86314" y1="39883" x2="86314" y2="39883"/>
                        <a14:foregroundMark x1="78102" y1="44282" x2="78102" y2="44282"/>
                        <a14:foregroundMark x1="77372" y1="41642" x2="77372" y2="41642"/>
                        <a14:foregroundMark x1="77372" y1="33724" x2="77372" y2="33724"/>
                        <a14:foregroundMark x1="80657" y1="41056" x2="80657" y2="41056"/>
                        <a14:foregroundMark x1="79015" y1="15249" x2="79015" y2="15249"/>
                        <a14:foregroundMark x1="22263" y1="15543" x2="22263" y2="15543"/>
                        <a14:foregroundMark x1="16606" y1="29619" x2="20255" y2="19062"/>
                        <a14:foregroundMark x1="27555" y1="26100" x2="27555" y2="26100"/>
                        <a14:foregroundMark x1="6569" y1="20528" x2="6569" y2="20528"/>
                        <a14:foregroundMark x1="20985" y1="2933" x2="20985" y2="2933"/>
                        <a14:foregroundMark x1="47810" y1="38416" x2="59854" y2="29912"/>
                        <a14:foregroundMark x1="88686" y1="31378" x2="90328" y2="38710"/>
                        <a14:foregroundMark x1="25547" y1="74194" x2="39781" y2="61584"/>
                        <a14:foregroundMark x1="67518" y1="95015" x2="67518" y2="950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1072" y="2008187"/>
            <a:ext cx="4218110" cy="26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6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dirty="0" smtClean="0">
                  <a:solidFill>
                    <a:srgbClr val="A2000F"/>
                  </a:solidFill>
                  <a:latin typeface="Comic Sans MS" panose="030F0702030302020204" pitchFamily="66" charset="0"/>
                  <a:ea typeface="+mj-ea"/>
                  <a:cs typeface="+mj-cs"/>
                </a:rPr>
                <a:t>Дровняшина Валерия Андреевна </a:t>
              </a:r>
              <a:endParaRPr lang="ru-RU" sz="1400" b="1" dirty="0">
                <a:solidFill>
                  <a:srgbClr val="A2000F"/>
                </a:solidFill>
                <a:latin typeface="Comic Sans MS" panose="030F0702030302020204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Последствия употребления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956" y="820129"/>
            <a:ext cx="6096000" cy="54508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Употребление наркотиков приводит к </a:t>
            </a:r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необратимым изменениям 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в организме человека. Под действием наркотиков погибают клетки мозга, страдает сердечно-сосудистая система, разрушаются клетки крови, возникает склонность к тромбозам сосудов и незаживающим язвам, выпадают зубы и волосы. В печени развивается тяжелый воспалительный процесс – гепатит, а затем цирроз. Дети, родившиеся у матерей, злоупотребляющих наркотическими веществами, имеют целый ряд медицинских проблем: маленький вес при рождении, пороки развития, проблемы неврологического характера. С распространением наркомании тесно связана проблема </a:t>
            </a:r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СПИД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а.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https://definicionabc.com/wp-content/uploads/derecho/impericia-2-muerte-jeringa-salu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52" y="1725929"/>
            <a:ext cx="4929669" cy="35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50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dirty="0" smtClean="0">
                  <a:solidFill>
                    <a:srgbClr val="A2000F"/>
                  </a:solidFill>
                  <a:latin typeface="Comic Sans MS" panose="030F0702030302020204" pitchFamily="66" charset="0"/>
                  <a:ea typeface="+mj-ea"/>
                  <a:cs typeface="+mj-cs"/>
                </a:rPr>
                <a:t>Дровняшина Валерия Андреевна </a:t>
              </a:r>
              <a:endParaRPr lang="ru-RU" sz="1400" b="1" dirty="0">
                <a:solidFill>
                  <a:srgbClr val="A2000F"/>
                </a:solidFill>
                <a:latin typeface="Comic Sans MS" panose="030F0702030302020204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Объекты в </a:t>
            </a:r>
            <a:r>
              <a:rPr lang="en-US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Docker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1571" y="1002031"/>
            <a:ext cx="731134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Наркомания – болезнь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, при которой, как ни при какой другой, чрезвычайно важно отношение к ней человека, осознание им всей ее опасности, неминуемых тяжелых последствий, необходимо желание самого человека сбросить тяжкое бремя страшного недуга.</a:t>
            </a:r>
          </a:p>
          <a:p>
            <a:pPr indent="449580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Эксперименты с наркотиками всегда заканчиваются ущербом для себя и никогда не проходят бесследно для психики и тела.</a:t>
            </a:r>
          </a:p>
          <a:p>
            <a:pPr indent="449580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Помните!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 Наркомания – это путь «в никуда», дорога «в один конец». Будьте благоразумны сами и бдительны по отношению к окружающим вас близким людям, в особенности, к детям.</a:t>
            </a:r>
          </a:p>
          <a:p>
            <a:pPr indent="449580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Ни под каким предлогом, ни под каким видом, ни из любопытства, ни из чувства товарищества, ни в одиночку, ни в группе, не принимайте наркотики. </a:t>
            </a:r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Не потеряйте свой человеческий образ!</a:t>
            </a:r>
            <a:endParaRPr lang="ru-RU" b="0" i="0" dirty="0">
              <a:solidFill>
                <a:srgbClr val="FF00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66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70952" y="51329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dirty="0" smtClean="0">
                  <a:solidFill>
                    <a:srgbClr val="A2000F"/>
                  </a:solidFill>
                  <a:latin typeface="Comic Sans MS" panose="030F0702030302020204" pitchFamily="66" charset="0"/>
                  <a:ea typeface="+mj-ea"/>
                  <a:cs typeface="+mj-cs"/>
                </a:rPr>
                <a:t>Дровняшина Валерия Андреевна </a:t>
              </a:r>
              <a:endParaRPr lang="ru-RU" sz="1400" b="1" dirty="0">
                <a:solidFill>
                  <a:srgbClr val="A2000F"/>
                </a:solidFill>
                <a:latin typeface="Comic Sans MS" panose="030F0702030302020204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Спасибо за внимание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8580" y="1608574"/>
            <a:ext cx="6177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Constantia" panose="02030602050306030303" pitchFamily="18" charset="0"/>
              </a:rPr>
              <a:t>Ведите здоровый образ жизни!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5122" name="Picture 2" descr="https://samgk.ru/wp-content/uploads/2021/10/chLLvH-kJ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54" y="2290128"/>
            <a:ext cx="4873085" cy="41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1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2380</TotalTime>
  <Words>549</Words>
  <Application>Microsoft Office PowerPoint</Application>
  <PresentationFormat>Широкоэкранный</PresentationFormat>
  <Paragraphs>58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Кадочникова Наталья Владимировна</dc:creator>
  <cp:lastModifiedBy>User</cp:lastModifiedBy>
  <cp:revision>214</cp:revision>
  <cp:lastPrinted>2022-01-17T04:05:35Z</cp:lastPrinted>
  <dcterms:created xsi:type="dcterms:W3CDTF">2018-04-14T11:41:09Z</dcterms:created>
  <dcterms:modified xsi:type="dcterms:W3CDTF">2024-03-12T10:48:52Z</dcterms:modified>
</cp:coreProperties>
</file>