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300" r:id="rId4"/>
    <p:sldId id="264" r:id="rId5"/>
    <p:sldId id="257" r:id="rId6"/>
    <p:sldId id="278" r:id="rId7"/>
    <p:sldId id="267" r:id="rId8"/>
    <p:sldId id="276" r:id="rId9"/>
    <p:sldId id="301" r:id="rId10"/>
    <p:sldId id="285" r:id="rId11"/>
    <p:sldId id="302" r:id="rId12"/>
    <p:sldId id="268" r:id="rId13"/>
    <p:sldId id="283" r:id="rId14"/>
    <p:sldId id="266" r:id="rId15"/>
    <p:sldId id="260" r:id="rId16"/>
    <p:sldId id="261" r:id="rId17"/>
    <p:sldId id="262" r:id="rId18"/>
    <p:sldId id="263" r:id="rId19"/>
    <p:sldId id="287" r:id="rId20"/>
    <p:sldId id="284" r:id="rId21"/>
    <p:sldId id="286" r:id="rId22"/>
    <p:sldId id="265" r:id="rId23"/>
    <p:sldId id="304" r:id="rId24"/>
    <p:sldId id="30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215"/>
    <a:srgbClr val="000066"/>
    <a:srgbClr val="EBD2F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58" autoAdjust="0"/>
  </p:normalViewPr>
  <p:slideViewPr>
    <p:cSldViewPr>
      <p:cViewPr varScale="1">
        <p:scale>
          <a:sx n="64" d="100"/>
          <a:sy n="64" d="100"/>
        </p:scale>
        <p:origin x="15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175CE-25C5-45FC-857B-47727E409C60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6856-3F47-42F9-A1D9-9D656F121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2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23479-1F7E-440D-A72D-524061E6D11C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ACB2-08D1-4B3F-AC9E-A9EAEA442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54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D0BA7-B19E-49CA-8650-2BCDDBC69032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5EC45-9190-473D-BA8E-BDFF5620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5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F6F6D-2A51-48B8-81CD-9987FB055D68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126E-713F-47B6-A3CD-6B76F5FB0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7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D5B5-7CDD-4810-BD67-095D3E15C0C1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6CE67-A6A5-414E-B25B-E71624D59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1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B9606-5620-42B8-AA0A-89E9D0848157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2F2D-73A7-44ED-B834-48502DBDD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1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F5E70-9239-49E8-9D25-FE46CC137829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D0C99-01F1-417D-A779-ABA3A4BD2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44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F1BF4-7ECB-4864-B026-3ACBC26C65D4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72CCC-5D0B-4234-83EC-D57AEE353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4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0A39-7438-4894-BE0A-E8507AC817C5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784CE-318A-4757-ACC3-DE43095AD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8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8437-231A-4261-AF78-DCF73797F1AF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73F6D-42C5-4BA2-9805-17A9B9D77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3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5DEB-5525-4B5F-97E3-42BFCAB958CB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979F4-24D3-4DF8-B3E3-D92E4E9C1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3128-7F44-450C-B01B-E940BB33239D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525C-5432-459A-B515-A47D2D32CC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2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rgbClr val="EBD2F6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F1ADF-110C-469C-A55C-347AE1880128}" type="datetimeFigureOut">
              <a:rPr lang="en-US"/>
              <a:pPr>
                <a:defRPr/>
              </a:pPr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2C913DD-7545-4582-8831-C60B17151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76200" y="990600"/>
            <a:ext cx="8915400" cy="22875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ГБПОУ «Пермский политехнический колледж имени Н.Г. Славянова»</a:t>
            </a:r>
            <a:r>
              <a:rPr lang="ru-RU" alt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alt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alt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alt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altLang="ru-RU" sz="4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1 марта – </a:t>
            </a:r>
            <a:br>
              <a:rPr lang="ru-RU" altLang="ru-RU" sz="4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altLang="ru-RU" sz="4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День борьбы с наркоманией</a:t>
            </a:r>
            <a:br>
              <a:rPr lang="ru-RU" altLang="ru-RU" sz="4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altLang="ru-RU" sz="4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altLang="ru-RU" sz="4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altLang="ru-RU" sz="3600" b="1" u="sng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24200"/>
            <a:ext cx="2362200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52600" y="5334000"/>
            <a:ext cx="6172200" cy="1262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2800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«Наркомания - вред здоровью»</a:t>
            </a:r>
          </a:p>
          <a:p>
            <a:pPr algn="ctr" eaLnBrk="1" hangingPunct="1">
              <a:defRPr/>
            </a:pP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r" eaLnBrk="1" hangingPunct="1"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студенты группы Т-23/1</a:t>
            </a:r>
            <a:b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endParaRPr lang="ru-RU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458200" cy="6172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Развитие психической зависимости от наркотика определяется воздействием на зоны поощрения, при которых возникают положительные эмоциональные состояния. Таким образом, употребление наркотика становится наиглавнейшим стимулом в </a:t>
            </a:r>
            <a:r>
              <a:rPr lang="ru-RU" altLang="ru-RU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получении положительных эмоций, а при отсутствии наркотика человек чувствует психологический дискомфорт.</a:t>
            </a: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ru-RU" altLang="ru-RU" sz="24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4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4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Механизмы формирования физической зависимости от наркотиков до конца еще не ясны. Есть предположения, что они включаются в обменные процессы как необходимый и самостоятельный элемент на уровне регуляции функций жизнедеятельности организма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ru-RU" altLang="ru-RU" sz="2400" dirty="0" smtClean="0">
              <a:solidFill>
                <a:schemeClr val="accent2">
                  <a:lumMod val="75000"/>
                </a:schemeClr>
              </a:solidFill>
              <a:latin typeface="Century Schoolbook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000" b="1" u="sng" dirty="0" smtClean="0">
              <a:solidFill>
                <a:srgbClr val="9B22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ru-RU" altLang="ru-RU" sz="2000" b="1" u="sng" dirty="0" smtClean="0">
              <a:solidFill>
                <a:srgbClr val="9B22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152400" y="304800"/>
            <a:ext cx="8458200" cy="5257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000" dirty="0" smtClean="0"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В</a:t>
            </a:r>
            <a:r>
              <a:rPr lang="ru-RU" altLang="ru-RU" sz="2000" dirty="0" smtClean="0">
                <a:latin typeface="Comic Sans MS" pitchFamily="66" charset="0"/>
              </a:rPr>
              <a:t> 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процессе развития болезни происходит постепенное </a:t>
            </a:r>
            <a:r>
              <a:rPr lang="ru-RU" altLang="ru-RU" sz="28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привыкание к наркотику.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Он уже не вызывает того состояния, которое было в начале. Появляется состояние «ломки» или </a:t>
            </a:r>
            <a:r>
              <a:rPr lang="ru-RU" alt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абсистентный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 синдром.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800" b="1" u="sng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ru-RU" altLang="ru-RU" sz="2000" b="1" u="sng" dirty="0" smtClean="0">
              <a:solidFill>
                <a:srgbClr val="9B22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377983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523288" cy="14319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Причины наркомании подростка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295400"/>
            <a:ext cx="8382000" cy="4906963"/>
          </a:xfrm>
        </p:spPr>
        <p:txBody>
          <a:bodyPr/>
          <a:lstStyle/>
          <a:p>
            <a:pPr eaLnBrk="1" hangingPunct="1"/>
            <a:r>
              <a:rPr lang="ru-RU" altLang="ru-RU" sz="2400" smtClean="0">
                <a:latin typeface="Comic Sans MS" panose="030F0702030302020204" pitchFamily="66" charset="0"/>
              </a:rPr>
              <a:t>Недостаточная степень готовности к обучению</a:t>
            </a:r>
          </a:p>
          <a:p>
            <a:pPr eaLnBrk="1" hangingPunct="1"/>
            <a:r>
              <a:rPr lang="ru-RU" altLang="ru-RU" sz="2400" smtClean="0">
                <a:latin typeface="Comic Sans MS" panose="030F0702030302020204" pitchFamily="66" charset="0"/>
              </a:rPr>
              <a:t>Трудности в усвоении учебных программ</a:t>
            </a:r>
          </a:p>
          <a:p>
            <a:pPr eaLnBrk="1" hangingPunct="1"/>
            <a:r>
              <a:rPr lang="ru-RU" altLang="ru-RU" sz="2400" smtClean="0">
                <a:latin typeface="Comic Sans MS" panose="030F0702030302020204" pitchFamily="66" charset="0"/>
              </a:rPr>
              <a:t>Отказ от посещения ученика в школу</a:t>
            </a:r>
          </a:p>
          <a:p>
            <a:pPr eaLnBrk="1" hangingPunct="1"/>
            <a:r>
              <a:rPr lang="ru-RU" altLang="ru-RU" sz="2400" smtClean="0">
                <a:latin typeface="Comic Sans MS" panose="030F0702030302020204" pitchFamily="66" charset="0"/>
              </a:rPr>
              <a:t>Хронические  заболевания и физическая ослабленность </a:t>
            </a:r>
          </a:p>
          <a:p>
            <a:pPr eaLnBrk="1" hangingPunct="1"/>
            <a:r>
              <a:rPr lang="ru-RU" altLang="ru-RU" sz="2400" smtClean="0">
                <a:latin typeface="Comic Sans MS" panose="030F0702030302020204" pitchFamily="66" charset="0"/>
              </a:rPr>
              <a:t>Наследственные факторы</a:t>
            </a:r>
          </a:p>
          <a:p>
            <a:pPr eaLnBrk="1" hangingPunct="1"/>
            <a:r>
              <a:rPr lang="ru-RU" altLang="ru-RU" sz="2400" smtClean="0">
                <a:latin typeface="Comic Sans MS" panose="030F0702030302020204" pitchFamily="66" charset="0"/>
              </a:rPr>
              <a:t>Коммуникативные проблемы</a:t>
            </a:r>
          </a:p>
          <a:p>
            <a:pPr eaLnBrk="1" hangingPunct="1"/>
            <a:r>
              <a:rPr lang="ru-RU" altLang="ru-RU" sz="2400" smtClean="0">
                <a:latin typeface="Comic Sans MS" panose="030F0702030302020204" pitchFamily="66" charset="0"/>
              </a:rPr>
              <a:t>Стрессы</a:t>
            </a:r>
          </a:p>
          <a:p>
            <a:pPr eaLnBrk="1" hangingPunct="1"/>
            <a:r>
              <a:rPr lang="ru-RU" altLang="ru-RU" sz="2400" smtClean="0">
                <a:latin typeface="Comic Sans MS" panose="030F0702030302020204" pitchFamily="66" charset="0"/>
              </a:rPr>
              <a:t>Семейные проблемы</a:t>
            </a:r>
          </a:p>
          <a:p>
            <a:pPr eaLnBrk="1" hangingPunct="1"/>
            <a:r>
              <a:rPr lang="ru-RU" altLang="ru-RU" sz="2400" smtClean="0">
                <a:latin typeface="Comic Sans MS" panose="030F0702030302020204" pitchFamily="66" charset="0"/>
              </a:rPr>
              <a:t>Социальная незащищённость 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276600"/>
            <a:ext cx="389890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Статистика подростковой наркомании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981200"/>
            <a:ext cx="8382000" cy="3751263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 чему приводит?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143000"/>
            <a:ext cx="8382000" cy="46021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ru-RU" altLang="ru-RU" sz="2400" b="1" u="sng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Злоупотребление наркотическими и психотропными веществами приводит: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2400" dirty="0" smtClean="0">
                <a:latin typeface="Comic Sans MS" pitchFamily="66" charset="0"/>
              </a:rPr>
              <a:t>к наркозависимости;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2400" dirty="0" smtClean="0">
                <a:latin typeface="Comic Sans MS" pitchFamily="66" charset="0"/>
              </a:rPr>
              <a:t>к психической, физической и социальной деградации наркозависимого;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2400" dirty="0" smtClean="0">
                <a:latin typeface="Comic Sans MS" pitchFamily="66" charset="0"/>
              </a:rPr>
              <a:t>его ранней гибели; 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2400" dirty="0" smtClean="0">
                <a:latin typeface="Comic Sans MS" pitchFamily="66" charset="0"/>
              </a:rPr>
              <a:t>причиняет горе родным и близким; 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ru-RU" altLang="ru-RU" sz="2400" dirty="0" smtClean="0">
                <a:latin typeface="Comic Sans MS" pitchFamily="66" charset="0"/>
              </a:rPr>
              <a:t>ослабляет потенциал общества.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4267200"/>
            <a:ext cx="3695700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222250" y="4024313"/>
            <a:ext cx="8756650" cy="277018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dirty="0" smtClean="0">
                <a:latin typeface="Comic Sans MS" pitchFamily="66" charset="0"/>
              </a:rPr>
              <a:t>Доказано, что наркотики воздействуют на центр в головном мозге, который отвечает за «поощрение». При этом происходит выброс дофамина в кровь и человек чувствует возбуждение.</a:t>
            </a:r>
          </a:p>
          <a:p>
            <a:pPr algn="ctr" eaLnBrk="1" hangingPunct="1">
              <a:defRPr/>
            </a:pPr>
            <a:r>
              <a:rPr lang="ru-RU" altLang="ru-RU" sz="2200" dirty="0" smtClean="0">
                <a:latin typeface="Comic Sans MS" pitchFamily="66" charset="0"/>
              </a:rPr>
              <a:t>   Но наркотики отрицательно воздействуют на организм человека. Прежде всего, они снимают боль и снижают болевой порог чувствительности.</a:t>
            </a:r>
          </a:p>
          <a:p>
            <a:pPr algn="ctr" eaLnBrk="1" hangingPunct="1">
              <a:defRPr/>
            </a:pPr>
            <a:r>
              <a:rPr lang="ru-RU" altLang="ru-RU" sz="2000" dirty="0" smtClean="0">
                <a:latin typeface="Comic Sans MS" pitchFamily="66" charset="0"/>
              </a:rPr>
              <a:t> </a:t>
            </a:r>
            <a:endParaRPr lang="ru-RU" altLang="ru-RU" sz="2000" dirty="0" smtClean="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228600" y="0"/>
            <a:ext cx="8763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6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Влияние наркотиков на организм человека</a:t>
            </a:r>
          </a:p>
        </p:txBody>
      </p:sp>
      <p:pic>
        <p:nvPicPr>
          <p:cNvPr id="15365" name="Picture 5" descr="C:\Users\Нурия\Desktop\posledstviya-upotrebleniya-narkot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60475"/>
            <a:ext cx="4719638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51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70205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971800"/>
            <a:ext cx="4191000" cy="376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7924800" cy="270192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omic Sans MS" panose="030F0702030302020204" pitchFamily="66" charset="0"/>
              </a:rPr>
              <a:t>	</a:t>
            </a:r>
            <a:r>
              <a:rPr lang="ru-RU" altLang="ru-RU" sz="1800" u="sng">
                <a:solidFill>
                  <a:srgbClr val="9B2215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Наркотики воздействуют на дыхательный центр и хеморецепторы</a:t>
            </a:r>
            <a:r>
              <a:rPr lang="ru-RU" altLang="ru-RU" sz="1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, которые отвечают за количество кислорода в крови, не реагируют на углекислый газ и происходит кислородное голодание организма. Наркоманы часто умирают от паралича дыхательного центра в результате передозировки.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	Наркотики также влияют на кашлевой центр. Кашель – это защитная реакция нашего организма, но у наркоманов отключается защитный механизм кашля.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702040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85950"/>
            <a:ext cx="5181600" cy="4743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7200" y="190500"/>
            <a:ext cx="8305800" cy="160337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9B2215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Наркотики способствуют угнетению сосудодвигательного центра,</a:t>
            </a:r>
            <a:r>
              <a:rPr lang="ru-RU" altLang="ru-RU" sz="1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а  следствие этого снижению кровяного давления и замедлению пульса.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 этой причине ухудшаются функции сердечно-сосудистой системы, функции всех клеток слабеют, и весь организм дряхлеет, как в старости.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70206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912938"/>
            <a:ext cx="3659188" cy="394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3400" y="304800"/>
            <a:ext cx="815340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>
                <a:solidFill>
                  <a:srgbClr val="9B2215"/>
                </a:solidFill>
                <a:latin typeface="Comic Sans MS" panose="030F0702030302020204" pitchFamily="66" charset="0"/>
              </a:rPr>
              <a:t>Наркотики угнетают механизмы регуляции пищеварения</a:t>
            </a:r>
            <a:r>
              <a:rPr lang="ru-RU" altLang="ru-RU" sz="2000">
                <a:latin typeface="Comic Sans MS" panose="030F0702030302020204" pitchFamily="66" charset="0"/>
              </a:rPr>
              <a:t>, у наркоманов притупляются все вкусовые и обонятельные ощущения, снижается аппетит, уменьшается выработка ферментов, желчи, желудочного и кишечного соков.</a:t>
            </a:r>
            <a:r>
              <a:rPr lang="ru-RU" altLang="ru-RU" sz="20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249238" y="2043113"/>
            <a:ext cx="4876800" cy="358616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Пища не в полной мере переваривается и усваивается.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Наркоманы обрекают себя на хроническое голодание  и имеют дефицит веса. Но также происходит и спазм гладкомышечной мускулатуры кишечника, что приводит  в длительным запорам (5 – 10 дней).И все это время в организме происходят процессы гниения и разложения.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  <p:bldP spid="184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3058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b="1" u="sng">
                <a:solidFill>
                  <a:srgbClr val="000066"/>
                </a:solidFill>
                <a:latin typeface="Comic Sans MS" panose="030F0702030302020204" pitchFamily="66" charset="0"/>
              </a:rPr>
              <a:t>Наркомания не прощает ничего, никогда и никому! Каждый наркоман в этом уже убедился.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u="sng">
              <a:latin typeface="Comic Sans MS" panose="030F0702030302020204" pitchFamily="66" charset="0"/>
            </a:endParaRPr>
          </a:p>
        </p:txBody>
      </p:sp>
      <p:pic>
        <p:nvPicPr>
          <p:cNvPr id="21507" name="Содержимое 8" descr="юд.jpeg"/>
          <p:cNvPicPr>
            <a:picLocks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819400"/>
            <a:ext cx="4724400" cy="339725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381000"/>
            <a:ext cx="8539162" cy="45259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b="1" u="sng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Наркомания </a:t>
            </a:r>
            <a:r>
              <a:rPr lang="ru-RU" altLang="ru-RU" dirty="0" smtClean="0">
                <a:solidFill>
                  <a:schemeClr val="hlink"/>
                </a:solidFill>
              </a:rPr>
              <a:t>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  <a:defRPr/>
            </a:pPr>
            <a:r>
              <a:rPr lang="ru-RU" altLang="ru-RU" dirty="0" smtClean="0"/>
              <a:t>это заболевание,</a:t>
            </a:r>
            <a:r>
              <a:rPr lang="ru-RU" altLang="ru-RU" dirty="0" smtClean="0">
                <a:solidFill>
                  <a:schemeClr val="hlink"/>
                </a:solidFill>
              </a:rPr>
              <a:t> </a:t>
            </a:r>
            <a:r>
              <a:rPr lang="ru-RU" altLang="ru-RU" dirty="0" smtClean="0"/>
              <a:t>которое возникает в результате употребления наркотических веществ, вызывающих в малых дозах </a:t>
            </a:r>
            <a:r>
              <a:rPr lang="ru-RU" altLang="ru-RU" b="1" i="1" u="sng" dirty="0" smtClean="0"/>
              <a:t>эйфорию</a:t>
            </a:r>
            <a:r>
              <a:rPr lang="ru-RU" altLang="ru-RU" dirty="0" smtClean="0"/>
              <a:t> (состояние повышенного, беспричинно-радостного настроения), а в больших дозах </a:t>
            </a:r>
            <a:r>
              <a:rPr lang="ru-RU" altLang="ru-RU" b="1" i="1" u="sng" dirty="0" smtClean="0"/>
              <a:t>одурманивание</a:t>
            </a:r>
            <a:r>
              <a:rPr lang="ru-RU" altLang="ru-RU" dirty="0" smtClean="0"/>
              <a:t> или </a:t>
            </a:r>
            <a:r>
              <a:rPr lang="ru-RU" altLang="ru-RU" b="1" i="1" u="sng" dirty="0" smtClean="0"/>
              <a:t>наркотический</a:t>
            </a:r>
            <a:r>
              <a:rPr lang="ru-RU" altLang="ru-RU" dirty="0" smtClean="0"/>
              <a:t> </a:t>
            </a:r>
            <a:r>
              <a:rPr lang="ru-RU" altLang="ru-RU" b="1" i="1" u="sng" dirty="0" smtClean="0"/>
              <a:t>сон</a:t>
            </a:r>
            <a:endParaRPr lang="ru-RU" altLang="ru-RU" dirty="0" smtClean="0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68775"/>
            <a:ext cx="2903538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71950"/>
            <a:ext cx="3114675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Карается законом!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altLang="ru-RU" sz="2400" b="1" u="sng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Статья 228.</a:t>
            </a:r>
            <a:r>
              <a:rPr lang="ru-RU" altLang="ru-RU" sz="2400" dirty="0" smtClean="0">
                <a:latin typeface="Comic Sans MS" pitchFamily="66" charset="0"/>
              </a:rPr>
              <a:t> Незаконное изготовление, приобретение, хранение, перевозка, пересылка либо сбыт наркотических средств или психотропных веществ. (лишение свободы на срок от 3 до 10 лет ).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altLang="ru-RU" sz="2400" b="1" u="sng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Статья 230.</a:t>
            </a:r>
            <a:r>
              <a:rPr lang="ru-RU" altLang="ru-RU" sz="2400" dirty="0" smtClean="0">
                <a:latin typeface="Comic Sans MS" pitchFamily="66" charset="0"/>
              </a:rPr>
              <a:t> Склонение к употреблению наркотических средств или психотропных веществ.(лишение свободы на срок от 2 до 8 лет ).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altLang="ru-RU" sz="2400" b="1" u="sng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Статья 231.</a:t>
            </a:r>
            <a:r>
              <a:rPr lang="ru-RU" altLang="ru-RU" sz="2400" dirty="0" smtClean="0">
                <a:latin typeface="Comic Sans MS" pitchFamily="66" charset="0"/>
              </a:rPr>
              <a:t>  Незаконное культивирование( штраф в размере от 500 до 700 минимальных размеров оплаты труда ).             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ru-RU" altLang="ru-RU" sz="2400" b="1" u="sng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Статья 232.</a:t>
            </a:r>
            <a:r>
              <a:rPr lang="ru-RU" altLang="ru-RU" sz="2400" dirty="0" smtClean="0">
                <a:latin typeface="Comic Sans MS" pitchFamily="66" charset="0"/>
              </a:rPr>
              <a:t> Организация притонов для потребления      наркотических средств или психотропных веществ (лишение свободы на срок от 3 до 7 лет ).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ru-RU" altLang="ru-RU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Как противостоять наркомании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85344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Comic Sans MS" panose="030F0702030302020204" pitchFamily="66" charset="0"/>
              </a:rPr>
              <a:t>Обрети уверенность в том, что тебе лично наркотики не нужны!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Comic Sans MS" panose="030F0702030302020204" pitchFamily="66" charset="0"/>
              </a:rPr>
              <a:t>Найди здравые объяснения своей уверенности!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Comic Sans MS" panose="030F0702030302020204" pitchFamily="66" charset="0"/>
              </a:rPr>
              <a:t>Будь готов привести свои объяснения любому, кто заведет с тобой разговор о наркотиках.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Comic Sans MS" panose="030F0702030302020204" pitchFamily="66" charset="0"/>
              </a:rPr>
              <a:t>Твои слова должны быть сильнее любых доводов, расхваливающих</a:t>
            </a:r>
            <a:r>
              <a:rPr lang="ru-RU" altLang="ru-RU" sz="2000" smtClean="0">
                <a:latin typeface="Arial" panose="020B0604020202020204" pitchFamily="34" charset="0"/>
              </a:rPr>
              <a:t> </a:t>
            </a:r>
            <a:r>
              <a:rPr lang="ru-RU" altLang="ru-RU" sz="2000" smtClean="0">
                <a:latin typeface="Comic Sans MS" panose="030F0702030302020204" pitchFamily="66" charset="0"/>
              </a:rPr>
              <a:t>употребление наркотиков.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Comic Sans MS" panose="030F0702030302020204" pitchFamily="66" charset="0"/>
              </a:rPr>
              <a:t>Не будь безразличным к тому, кого пытаются уговорить, объясни ему почему ты не хочешь употреблять наркотики.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Comic Sans MS" panose="030F0702030302020204" pitchFamily="66" charset="0"/>
              </a:rPr>
              <a:t>Не осуждай тех, кто "подсел", лучше подумай как помочь; если очень</a:t>
            </a:r>
            <a:r>
              <a:rPr lang="ru-RU" altLang="ru-RU" sz="2000" smtClean="0">
                <a:latin typeface="Arial" panose="020B0604020202020204" pitchFamily="34" charset="0"/>
              </a:rPr>
              <a:t> </a:t>
            </a:r>
            <a:r>
              <a:rPr lang="ru-RU" altLang="ru-RU" sz="2000" smtClean="0">
                <a:latin typeface="Comic Sans MS" panose="030F0702030302020204" pitchFamily="66" charset="0"/>
              </a:rPr>
              <a:t>захочешь, то решение придет.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Comic Sans MS" panose="030F0702030302020204" pitchFamily="66" charset="0"/>
              </a:rPr>
              <a:t>Будь серьезен. Не заигрывай с теми, кто продает и употребляет</a:t>
            </a:r>
            <a:r>
              <a:rPr lang="ru-RU" altLang="ru-RU" sz="2000" smtClean="0">
                <a:latin typeface="Arial" panose="020B0604020202020204" pitchFamily="34" charset="0"/>
              </a:rPr>
              <a:t> </a:t>
            </a:r>
            <a:r>
              <a:rPr lang="ru-RU" altLang="ru-RU" sz="2000" smtClean="0">
                <a:latin typeface="Comic Sans MS" panose="030F0702030302020204" pitchFamily="66" charset="0"/>
              </a:rPr>
              <a:t>наркотики: первые - ради наживы, вторые - ради "дозы" пойдут на все.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Comic Sans MS" panose="030F0702030302020204" pitchFamily="66" charset="0"/>
              </a:rPr>
              <a:t>Найди друзей, которые могут также, как и ты, быть против наркотиков.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latin typeface="Comic Sans MS" panose="030F0702030302020204" pitchFamily="66" charset="0"/>
              </a:rPr>
              <a:t>Не пытайся обманывать самого себя. Найди в мире, в людях, в себе, что-то прекрасное и открой это другим!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204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ru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002213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43000" y="152400"/>
            <a:ext cx="7315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2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Подумай о себе и о близких. Скажи наркотикам НЕТ!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"/>
            <a:ext cx="6629400" cy="6555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79388" y="1773238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268538" y="260350"/>
            <a:ext cx="4535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 </a:t>
            </a:r>
            <a:endParaRPr lang="ru-RU" altLang="ru-RU" sz="1800"/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268288" y="854075"/>
            <a:ext cx="85344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ru-RU" altLang="ru-RU" sz="2400" b="1" u="sng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Опиаты (героин, морфий).</a:t>
            </a:r>
            <a:r>
              <a:rPr lang="ru-RU" altLang="ru-RU" sz="2400" dirty="0" smtClean="0">
                <a:latin typeface="Comic Sans MS" pitchFamily="66" charset="0"/>
                <a:cs typeface="Times New Roman" pitchFamily="18" charset="0"/>
              </a:rPr>
              <a:t>Вызывают сонливость, замедленное дыхание, сужение зрачков. Приводят к поражении печени, сердечно-сосудистой и дыхательной систем, к поражению мозга.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altLang="ru-RU" sz="2400" b="1" u="sng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Кокаин ( кокаин, «</a:t>
            </a:r>
            <a:r>
              <a:rPr lang="ru-RU" altLang="ru-RU" sz="2400" b="1" u="sng" dirty="0" err="1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крек</a:t>
            </a:r>
            <a:r>
              <a:rPr lang="ru-RU" altLang="ru-RU" sz="2400" b="1" u="sng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»).</a:t>
            </a:r>
            <a:r>
              <a:rPr lang="ru-RU" altLang="ru-RU" sz="2400" dirty="0" smtClean="0">
                <a:latin typeface="Comic Sans MS" pitchFamily="66" charset="0"/>
                <a:cs typeface="Times New Roman" pitchFamily="18" charset="0"/>
              </a:rPr>
              <a:t> Вызывает возбужденное состояние, навязчивую словоохотливость, взволнованность, галлюцинации, расширенные зрачки. Приводят к аритмии, психозам, поражению слизистой дыхательных путей.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altLang="ru-RU" sz="2400" b="1" u="sng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Гашиш (гашиш, марихуана).</a:t>
            </a:r>
            <a:r>
              <a:rPr lang="ru-RU" altLang="ru-RU" sz="2400" dirty="0" smtClean="0">
                <a:latin typeface="Comic Sans MS" pitchFamily="66" charset="0"/>
                <a:cs typeface="Times New Roman" pitchFamily="18" charset="0"/>
              </a:rPr>
              <a:t> Вызывает колебание настроения, замедленную реакцию, усиленный аппетит, сухость рта, расширенные зрачки. Приводит к ухудшению памяти, повышению риска заболеваний онкологическими заболеваниями, поражению печени, повреждению головного мозга.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altLang="ru-RU" sz="2400" dirty="0" smtClean="0">
                <a:latin typeface="Comic Sans MS" pitchFamily="66" charset="0"/>
                <a:cs typeface="Times New Roman" pitchFamily="18" charset="0"/>
              </a:rPr>
              <a:t>.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295400" y="152400"/>
            <a:ext cx="754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altLang="ru-RU" sz="40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Разнообразие наркотиков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79388" y="1773238"/>
            <a:ext cx="9144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228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268538" y="260350"/>
            <a:ext cx="4535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 </a:t>
            </a:r>
            <a:endParaRPr lang="ru-RU" altLang="ru-RU" sz="1800"/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268288" y="650875"/>
            <a:ext cx="8534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ru-RU" altLang="ru-RU" sz="2400" b="1" u="sng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Галлюциногены (ЛСД).</a:t>
            </a:r>
            <a:r>
              <a:rPr lang="ru-RU" altLang="ru-RU" sz="2400" dirty="0" smtClean="0">
                <a:latin typeface="Comic Sans MS" pitchFamily="66" charset="0"/>
                <a:cs typeface="Times New Roman" pitchFamily="18" charset="0"/>
              </a:rPr>
              <a:t> Вызывает </a:t>
            </a:r>
            <a:r>
              <a:rPr lang="ru-RU" altLang="ru-RU" sz="2400" dirty="0" err="1" smtClean="0">
                <a:latin typeface="Comic Sans MS" pitchFamily="66" charset="0"/>
                <a:cs typeface="Times New Roman" pitchFamily="18" charset="0"/>
              </a:rPr>
              <a:t>трансоподобное</a:t>
            </a:r>
            <a:r>
              <a:rPr lang="ru-RU" altLang="ru-RU" sz="2400" dirty="0" smtClean="0">
                <a:latin typeface="Comic Sans MS" pitchFamily="66" charset="0"/>
                <a:cs typeface="Times New Roman" pitchFamily="18" charset="0"/>
              </a:rPr>
              <a:t> состояние, возбуждение, бессонницу, галлюцинации. Приводит к нарушению координации, тяжелым поражениям мозга, депрессии.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altLang="ru-RU" sz="2400" b="1" u="sng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Антидепрессанты (снотворно – седативные средства).</a:t>
            </a:r>
            <a:r>
              <a:rPr lang="ru-RU" altLang="ru-RU" sz="2400" dirty="0" smtClean="0">
                <a:latin typeface="Comic Sans MS" pitchFamily="66" charset="0"/>
                <a:cs typeface="Times New Roman" pitchFamily="18" charset="0"/>
              </a:rPr>
              <a:t> Вызывает сонливость, заторможенность, слабое дыхание, расширенные зрачки. Приводит к поражению головного мозга, сердечно – сосудистой системы, психозам.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altLang="ru-RU" sz="2400" b="1" u="sng" dirty="0" err="1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Стимулянты</a:t>
            </a:r>
            <a:r>
              <a:rPr lang="ru-RU" altLang="ru-RU" sz="2400" b="1" u="sng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  (</a:t>
            </a:r>
            <a:r>
              <a:rPr lang="ru-RU" altLang="ru-RU" sz="2400" b="1" u="sng" dirty="0" err="1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Амфетамин</a:t>
            </a:r>
            <a:r>
              <a:rPr lang="ru-RU" altLang="ru-RU" sz="2400" b="1" u="sng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, «</a:t>
            </a:r>
            <a:r>
              <a:rPr lang="ru-RU" altLang="ru-RU" sz="2400" b="1" u="sng" dirty="0" err="1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экстази</a:t>
            </a:r>
            <a:r>
              <a:rPr lang="ru-RU" altLang="ru-RU" sz="2400" b="1" u="sng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cs typeface="Times New Roman" pitchFamily="18" charset="0"/>
              </a:rPr>
              <a:t>»).</a:t>
            </a:r>
            <a:r>
              <a:rPr lang="ru-RU" altLang="ru-RU" sz="2400" dirty="0" smtClean="0">
                <a:latin typeface="Comic Sans MS" pitchFamily="66" charset="0"/>
                <a:cs typeface="Times New Roman" pitchFamily="18" charset="0"/>
              </a:rPr>
              <a:t> Вызывает возбудимость, повышенное потоотделение, сухость во рту, галлюцинации, расширенные зрачки. Приводит к расстройству нервной системы, дыхательной системы, депрессиям, паранойям.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Статистика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6021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ru-RU" altLang="ru-RU" sz="2000" b="1" dirty="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  <a:buFont typeface="Arial" charset="0"/>
              <a:buNone/>
              <a:defRPr/>
            </a:pPr>
            <a:r>
              <a:rPr lang="ru-RU" altLang="ru-RU" sz="2200" b="1" u="sng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Угрожающие темпы распространения наркомании в России</a:t>
            </a:r>
            <a:r>
              <a:rPr lang="ru-RU" altLang="ru-RU" sz="2200" b="1" dirty="0" smtClean="0">
                <a:latin typeface="Comic Sans MS" pitchFamily="66" charset="0"/>
              </a:rPr>
              <a:t>:</a:t>
            </a:r>
          </a:p>
          <a:p>
            <a:pPr eaLnBrk="1" hangingPunct="1">
              <a:lnSpc>
                <a:spcPct val="60000"/>
              </a:lnSpc>
              <a:buFont typeface="Arial" charset="0"/>
              <a:buNone/>
              <a:defRPr/>
            </a:pPr>
            <a:endParaRPr lang="ru-RU" altLang="ru-RU" sz="2000" b="1" dirty="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r>
              <a:rPr lang="ru-RU" altLang="ru-RU" sz="2000" b="1" dirty="0" smtClean="0">
                <a:latin typeface="Comic Sans MS" pitchFamily="66" charset="0"/>
              </a:rPr>
              <a:t>      - 1994 г. 44 тыс. наркоманов;</a:t>
            </a: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ru-RU" altLang="ru-RU" sz="2000" b="1" dirty="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r>
              <a:rPr lang="ru-RU" altLang="ru-RU" sz="2000" b="1" dirty="0" smtClean="0">
                <a:latin typeface="Comic Sans MS" pitchFamily="66" charset="0"/>
              </a:rPr>
              <a:t>      - 1998 г. 219 тыс. наркоманов;</a:t>
            </a: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r>
              <a:rPr lang="ru-RU" altLang="ru-RU" sz="2000" b="1" dirty="0" smtClean="0">
                <a:latin typeface="Comic Sans MS" pitchFamily="66" charset="0"/>
              </a:rPr>
              <a:t>      -  начало 21 века зарегистрировано более 3 млн. человек.</a:t>
            </a: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ru-RU" altLang="ru-RU" sz="2000" b="1" dirty="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r>
              <a:rPr lang="ru-RU" altLang="ru-RU" sz="2000" b="1" dirty="0" smtClean="0">
                <a:latin typeface="Comic Sans MS" pitchFamily="66" charset="0"/>
              </a:rPr>
              <a:t>Ежегодно в Россию поступает до 300 т. наркотиков.</a:t>
            </a: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ru-RU" altLang="ru-RU" sz="2000" b="1" dirty="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r>
              <a:rPr lang="ru-RU" altLang="ru-RU" sz="2000" b="1" dirty="0" smtClean="0">
                <a:latin typeface="Comic Sans MS" pitchFamily="66" charset="0"/>
              </a:rPr>
              <a:t>Наркотики  употребляют дети 11-13 лет и даже</a:t>
            </a:r>
            <a:r>
              <a:rPr lang="ru-RU" altLang="ru-RU" sz="2000" b="1" dirty="0" smtClean="0">
                <a:latin typeface="Arial" charset="0"/>
              </a:rPr>
              <a:t> дети семи </a:t>
            </a: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r>
              <a:rPr lang="ru-RU" altLang="ru-RU" sz="2000" b="1" dirty="0" smtClean="0">
                <a:latin typeface="Arial" charset="0"/>
              </a:rPr>
              <a:t>лет</a:t>
            </a:r>
            <a:r>
              <a:rPr lang="ru-RU" altLang="ru-RU" sz="2000" b="1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ru-RU" altLang="ru-RU" sz="2000" b="1" dirty="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r>
              <a:rPr lang="ru-RU" altLang="ru-RU" sz="2000" b="1" dirty="0" smtClean="0">
                <a:latin typeface="Comic Sans MS" pitchFamily="66" charset="0"/>
              </a:rPr>
              <a:t>89% Российских наркоманов заражены гепатитом В и С, а 20-</a:t>
            </a: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r>
              <a:rPr lang="ru-RU" altLang="ru-RU" sz="2000" b="1" dirty="0" smtClean="0">
                <a:latin typeface="Comic Sans MS" pitchFamily="66" charset="0"/>
              </a:rPr>
              <a:t>30% - больны СПИДом.</a:t>
            </a: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ru-RU" altLang="ru-RU" sz="2000" b="1" dirty="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r>
              <a:rPr lang="ru-RU" altLang="ru-RU" sz="2000" b="1" dirty="0" smtClean="0">
                <a:latin typeface="Comic Sans MS" pitchFamily="66" charset="0"/>
              </a:rPr>
              <a:t>Считается, что один наркоман в среднем «сажает на иглу» 17 человек.</a:t>
            </a: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endParaRPr lang="ru-RU" altLang="ru-RU" sz="2000" b="1" dirty="0" smtClean="0">
              <a:latin typeface="Comic Sans MS" pitchFamily="66" charset="0"/>
            </a:endParaRP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r>
              <a:rPr lang="ru-RU" altLang="ru-RU" sz="2000" b="1" dirty="0" smtClean="0">
                <a:latin typeface="Comic Sans MS" pitchFamily="66" charset="0"/>
              </a:rPr>
              <a:t>Возрастной диапазон, при котором происходит массовое </a:t>
            </a:r>
          </a:p>
          <a:p>
            <a:pPr eaLnBrk="1" hangingPunct="1">
              <a:lnSpc>
                <a:spcPct val="60000"/>
              </a:lnSpc>
              <a:buFont typeface="Arial" charset="0"/>
              <a:buChar char="•"/>
              <a:defRPr/>
            </a:pPr>
            <a:r>
              <a:rPr lang="ru-RU" altLang="ru-RU" sz="2000" b="1" dirty="0" smtClean="0">
                <a:latin typeface="Comic Sans MS" pitchFamily="66" charset="0"/>
              </a:rPr>
              <a:t>приобщение к наркотикам – 14-16 лет и даже в 11 лет.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ru-RU" altLang="ru-RU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Потребители героина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066800"/>
            <a:ext cx="6878638" cy="5592763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8950" y="0"/>
            <a:ext cx="8385175" cy="102393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Цифры и факты</a:t>
            </a:r>
          </a:p>
        </p:txBody>
      </p:sp>
      <p:sp>
        <p:nvSpPr>
          <p:cNvPr id="3338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447800"/>
            <a:ext cx="8748712" cy="49530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600" b="1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Пробуют психотропные вещества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600" b="1" i="1" dirty="0" smtClean="0">
                <a:solidFill>
                  <a:schemeClr val="folHlink"/>
                </a:solidFill>
              </a:rPr>
              <a:t>           Мальчики  - 44%                                Девочки 25%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600" b="1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Употребляют постоянно</a:t>
            </a:r>
            <a:r>
              <a:rPr lang="ru-RU" altLang="ru-RU" sz="2600" b="1" i="1" dirty="0" smtClean="0">
                <a:solidFill>
                  <a:srgbClr val="BFF0F7"/>
                </a:solidFill>
              </a:rPr>
              <a:t>                 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600" b="1" i="1" dirty="0" smtClean="0">
                <a:solidFill>
                  <a:schemeClr val="folHlink"/>
                </a:solidFill>
              </a:rPr>
              <a:t>30%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600" b="1" i="1" dirty="0" smtClean="0">
              <a:solidFill>
                <a:srgbClr val="9B2215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600" b="1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Пополняют криминальную среду</a:t>
            </a:r>
            <a:r>
              <a:rPr lang="ru-RU" altLang="ru-RU" sz="2600" b="1" i="1" dirty="0" smtClean="0">
                <a:solidFill>
                  <a:srgbClr val="BFF0F7"/>
                </a:solidFill>
              </a:rPr>
              <a:t>     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600" b="1" i="1" dirty="0" smtClean="0">
                <a:solidFill>
                  <a:schemeClr val="folHlink"/>
                </a:solidFill>
              </a:rPr>
              <a:t>40%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600" b="1" dirty="0" smtClean="0">
              <a:solidFill>
                <a:srgbClr val="9B22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600" b="1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Становятся наркоманами</a:t>
            </a:r>
            <a:r>
              <a:rPr lang="ru-RU" altLang="ru-RU" sz="2600" b="1" i="1" dirty="0" smtClean="0">
                <a:solidFill>
                  <a:srgbClr val="BFF0F7"/>
                </a:solidFill>
              </a:rPr>
              <a:t>                  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600" b="1" i="1" dirty="0" smtClean="0">
                <a:solidFill>
                  <a:schemeClr val="folHlink"/>
                </a:solidFill>
              </a:rPr>
              <a:t>30%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600" b="1" i="1" dirty="0" smtClean="0">
              <a:solidFill>
                <a:schemeClr val="folHlink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600" b="1" dirty="0" smtClean="0">
                <a:solidFill>
                  <a:srgbClr val="9B22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Кончают жизнь самоубийством</a:t>
            </a:r>
            <a:r>
              <a:rPr lang="ru-RU" altLang="ru-RU" sz="2600" b="1" i="1" dirty="0" smtClean="0">
                <a:solidFill>
                  <a:srgbClr val="BFF0F7"/>
                </a:solidFill>
              </a:rPr>
              <a:t>        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600" b="1" i="1" dirty="0" smtClean="0">
                <a:solidFill>
                  <a:schemeClr val="folHlink"/>
                </a:solidFill>
              </a:rPr>
              <a:t>10%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3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3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33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338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338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  <p:bldP spid="3338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229600" cy="1614488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altLang="ru-RU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Наркотическая зависимость –</a:t>
            </a:r>
            <a:r>
              <a:rPr lang="ru-RU" altLang="ru-RU" dirty="0" smtClean="0">
                <a:solidFill>
                  <a:srgbClr val="CC0000"/>
                </a:solidFill>
              </a:rPr>
              <a:t> </a:t>
            </a:r>
            <a:r>
              <a:rPr lang="ru-RU" altLang="ru-RU" dirty="0" smtClean="0">
                <a:latin typeface="Comic Sans MS" pitchFamily="66" charset="0"/>
              </a:rPr>
              <a:t>это непреодолимая потребность человека в приёме наркотика. </a:t>
            </a:r>
            <a:endParaRPr lang="ru-RU" altLang="ru-RU" b="1" i="1" u="sng" dirty="0" smtClean="0">
              <a:latin typeface="Comic Sans MS" pitchFamily="66" charset="0"/>
            </a:endParaRP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82625" y="1874838"/>
            <a:ext cx="728980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Человек в состоянии наркотической</a:t>
            </a:r>
          </a:p>
          <a:p>
            <a:pPr algn="ctr" eaLnBrk="1" hangingPunct="1">
              <a:defRPr/>
            </a:pPr>
            <a:r>
              <a:rPr lang="ru-RU" altLang="ru-RU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зависимости</a:t>
            </a:r>
          </a:p>
          <a:p>
            <a:pPr algn="ctr" eaLnBrk="1" hangingPunct="1">
              <a:defRPr/>
            </a:pPr>
            <a:r>
              <a:rPr lang="ru-RU" altLang="ru-RU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уже никак не может</a:t>
            </a:r>
          </a:p>
          <a:p>
            <a:pPr algn="ctr" eaLnBrk="1" hangingPunct="1">
              <a:defRPr/>
            </a:pPr>
            <a:r>
              <a:rPr lang="ru-RU" altLang="ru-RU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обойтись без приёма наркотика</a:t>
            </a:r>
          </a:p>
          <a:p>
            <a:pPr algn="ctr" eaLnBrk="1" hangingPunct="1">
              <a:defRPr/>
            </a:pPr>
            <a:r>
              <a:rPr lang="ru-RU" altLang="ru-RU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или сократить его приём</a:t>
            </a:r>
          </a:p>
          <a:p>
            <a:pPr algn="ctr" eaLnBrk="1" hangingPunct="1">
              <a:defRPr/>
            </a:pPr>
            <a:r>
              <a:rPr lang="ru-RU" altLang="ru-RU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на долгое время. </a:t>
            </a:r>
          </a:p>
          <a:p>
            <a:pPr algn="ctr" eaLnBrk="1" hangingPunct="1">
              <a:defRPr/>
            </a:pPr>
            <a:r>
              <a:rPr lang="ru-RU" altLang="ru-RU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Он становится рабом</a:t>
            </a:r>
          </a:p>
          <a:p>
            <a:pPr algn="ctr" eaLnBrk="1" hangingPunct="1">
              <a:defRPr/>
            </a:pPr>
            <a:r>
              <a:rPr lang="ru-RU" altLang="ru-RU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наркотика и следовательно</a:t>
            </a:r>
          </a:p>
          <a:p>
            <a:pPr algn="ctr" eaLnBrk="1" hangingPunct="1">
              <a:defRPr/>
            </a:pPr>
            <a:r>
              <a:rPr lang="ru-RU" altLang="ru-RU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рабом торговца наркотика</a:t>
            </a:r>
            <a:r>
              <a:rPr lang="ru-RU" altLang="ru-RU" sz="36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r>
              <a:rPr lang="ru-RU" altLang="ru-RU" sz="3200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25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u="sng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Свойства наркомании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381000" y="1143000"/>
            <a:ext cx="8458200" cy="5257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Наркотические вещества, попадая во внутреннюю среду организма, оказывают сильнейшее воздействие, прежде всего на головной мозг. С течением времени у человека появляются зависимости от наркотиков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</a:rPr>
              <a:t>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endParaRPr lang="ru-RU" altLang="ru-RU" dirty="0" smtClean="0">
              <a:solidFill>
                <a:schemeClr val="accent1">
                  <a:lumMod val="75000"/>
                </a:schemeClr>
              </a:solidFill>
              <a:latin typeface="Century Schoolbook" pitchFamily="18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ru-RU" altLang="ru-RU" sz="20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ru-RU" altLang="ru-RU" sz="2000" b="1" u="sng" dirty="0" smtClean="0">
              <a:solidFill>
                <a:srgbClr val="9B221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5218113" cy="402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1108</Words>
  <Application>Microsoft Office PowerPoint</Application>
  <PresentationFormat>Экран (4:3)</PresentationFormat>
  <Paragraphs>121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Comic Sans MS</vt:lpstr>
      <vt:lpstr>Times New Roman</vt:lpstr>
      <vt:lpstr>Wingdings</vt:lpstr>
      <vt:lpstr>Century Schoolbook</vt:lpstr>
      <vt:lpstr>Cambria Math</vt:lpstr>
      <vt:lpstr>Cambria</vt:lpstr>
      <vt:lpstr>Office Theme</vt:lpstr>
      <vt:lpstr>ГБПОУ «Пермский политехнический колледж имени Н.Г. Славянова»  1 марта –  День борьбы с наркоманией  </vt:lpstr>
      <vt:lpstr>Презентация PowerPoint</vt:lpstr>
      <vt:lpstr>Презентация PowerPoint</vt:lpstr>
      <vt:lpstr>Презентация PowerPoint</vt:lpstr>
      <vt:lpstr>Статистика</vt:lpstr>
      <vt:lpstr>Потребители героина</vt:lpstr>
      <vt:lpstr>Цифры и факты</vt:lpstr>
      <vt:lpstr>Презентация PowerPoint</vt:lpstr>
      <vt:lpstr>Свойства наркомании</vt:lpstr>
      <vt:lpstr>Презентация PowerPoint</vt:lpstr>
      <vt:lpstr>Презентация PowerPoint</vt:lpstr>
      <vt:lpstr>Причины наркомании подростка</vt:lpstr>
      <vt:lpstr>Статистика подростковой наркомании</vt:lpstr>
      <vt:lpstr>К чему приводит?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Карается законом!</vt:lpstr>
      <vt:lpstr>Как противостоять наркомании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Japan</cp:lastModifiedBy>
  <cp:revision>43</cp:revision>
  <dcterms:created xsi:type="dcterms:W3CDTF">2006-08-16T00:00:00Z</dcterms:created>
  <dcterms:modified xsi:type="dcterms:W3CDTF">2024-04-05T10:30:28Z</dcterms:modified>
</cp:coreProperties>
</file>