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39"/>
  </p:notesMasterIdLst>
  <p:handoutMasterIdLst>
    <p:handoutMasterId r:id="rId40"/>
  </p:handoutMasterIdLst>
  <p:sldIdLst>
    <p:sldId id="289" r:id="rId2"/>
    <p:sldId id="310" r:id="rId3"/>
    <p:sldId id="354" r:id="rId4"/>
    <p:sldId id="317" r:id="rId5"/>
    <p:sldId id="318" r:id="rId6"/>
    <p:sldId id="319" r:id="rId7"/>
    <p:sldId id="320" r:id="rId8"/>
    <p:sldId id="348" r:id="rId9"/>
    <p:sldId id="359" r:id="rId10"/>
    <p:sldId id="355" r:id="rId11"/>
    <p:sldId id="349" r:id="rId12"/>
    <p:sldId id="357" r:id="rId13"/>
    <p:sldId id="350" r:id="rId14"/>
    <p:sldId id="351" r:id="rId15"/>
    <p:sldId id="353" r:id="rId16"/>
    <p:sldId id="321" r:id="rId17"/>
    <p:sldId id="322" r:id="rId18"/>
    <p:sldId id="323" r:id="rId19"/>
    <p:sldId id="327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25" r:id="rId30"/>
    <p:sldId id="326" r:id="rId31"/>
    <p:sldId id="328" r:id="rId32"/>
    <p:sldId id="329" r:id="rId33"/>
    <p:sldId id="339" r:id="rId34"/>
    <p:sldId id="360" r:id="rId35"/>
    <p:sldId id="361" r:id="rId36"/>
    <p:sldId id="362" r:id="rId37"/>
    <p:sldId id="363" r:id="rId3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134C124-5C46-4EBF-ACBE-591A97945E61}">
          <p14:sldIdLst>
            <p14:sldId id="289"/>
            <p14:sldId id="310"/>
            <p14:sldId id="354"/>
            <p14:sldId id="317"/>
            <p14:sldId id="318"/>
            <p14:sldId id="319"/>
            <p14:sldId id="320"/>
            <p14:sldId id="348"/>
            <p14:sldId id="359"/>
            <p14:sldId id="355"/>
            <p14:sldId id="349"/>
            <p14:sldId id="357"/>
            <p14:sldId id="350"/>
            <p14:sldId id="351"/>
            <p14:sldId id="353"/>
            <p14:sldId id="321"/>
            <p14:sldId id="322"/>
            <p14:sldId id="323"/>
            <p14:sldId id="327"/>
          </p14:sldIdLst>
        </p14:section>
        <p14:section name="Раздел без заголовка" id="{018D0767-141E-47DD-8904-A905445351E7}">
          <p14:sldIdLst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25"/>
            <p14:sldId id="326"/>
            <p14:sldId id="328"/>
            <p14:sldId id="329"/>
            <p14:sldId id="339"/>
            <p14:sldId id="360"/>
            <p14:sldId id="361"/>
            <p14:sldId id="362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F"/>
    <a:srgbClr val="C00000"/>
    <a:srgbClr val="660033"/>
    <a:srgbClr val="800000"/>
    <a:srgbClr val="663300"/>
    <a:srgbClr val="0058BF"/>
    <a:srgbClr val="000099"/>
    <a:srgbClr val="008000"/>
    <a:srgbClr val="FFA3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9" autoAdjust="0"/>
    <p:restoredTop sz="93600"/>
  </p:normalViewPr>
  <p:slideViewPr>
    <p:cSldViewPr snapToGrid="0">
      <p:cViewPr varScale="1">
        <p:scale>
          <a:sx n="105" d="100"/>
          <a:sy n="105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28" y="10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2281-3FEA-405F-AE2E-13DEB2B63F5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DE2CB-0075-406F-B5F7-8B7901A0E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35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EC183-BC8B-4F0D-B308-2CBD83864CFE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E4FED-8186-41B2-897C-F2C09B3176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1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9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78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1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7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04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232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915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9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87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85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5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32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79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94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52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4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8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76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41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51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13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4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97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8301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470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13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31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33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9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8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63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9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65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38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4FED-8186-41B2-897C-F2C09B3176D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4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2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7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9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6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8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0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7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0EDF-7E0F-4A75-BB38-EBDE4F531B7C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3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0EDF-7E0F-4A75-BB38-EBDE4F531B7C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FA2E-9A52-4B9F-991E-B93F65202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9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17326" y="5882817"/>
            <a:ext cx="11728368" cy="45719"/>
          </a:xfrm>
          <a:prstGeom prst="rect">
            <a:avLst/>
          </a:prstGeom>
          <a:solidFill>
            <a:srgbClr val="0058BF"/>
          </a:solidFill>
          <a:ln>
            <a:solidFill>
              <a:srgbClr val="005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000099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6851" y="176130"/>
            <a:ext cx="11810820" cy="4721572"/>
            <a:chOff x="217326" y="176131"/>
            <a:chExt cx="11810820" cy="3300117"/>
          </a:xfrm>
        </p:grpSpPr>
        <p:sp>
          <p:nvSpPr>
            <p:cNvPr id="26" name="Надпись 2"/>
            <p:cNvSpPr txBox="1">
              <a:spLocks noChangeArrowheads="1"/>
            </p:cNvSpPr>
            <p:nvPr/>
          </p:nvSpPr>
          <p:spPr bwMode="auto">
            <a:xfrm>
              <a:off x="4208530" y="176131"/>
              <a:ext cx="7819616" cy="44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indent="-180340" algn="r"/>
              <a:r>
                <a:rPr lang="ru-RU" sz="1200" b="1" spc="50" dirty="0">
                  <a:solidFill>
                    <a:srgbClr val="8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государственное бюджетное профессиональное образовательно учреждение</a:t>
              </a:r>
            </a:p>
            <a:p>
              <a:pPr algn="r"/>
              <a:r>
                <a:rPr lang="ru-RU" sz="1200" b="1" spc="50" dirty="0">
                  <a:solidFill>
                    <a:srgbClr val="800000"/>
                  </a:solidFill>
                </a:rPr>
                <a:t>«Пермский </a:t>
              </a:r>
              <a:r>
                <a:rPr lang="en-US" sz="1200" b="1" spc="50" dirty="0">
                  <a:solidFill>
                    <a:srgbClr val="800000"/>
                  </a:solidFill>
                </a:rPr>
                <a:t> </a:t>
              </a:r>
              <a:r>
                <a:rPr lang="ru-RU" sz="1200" b="1" spc="50" dirty="0">
                  <a:solidFill>
                    <a:srgbClr val="800000"/>
                  </a:solidFill>
                </a:rPr>
                <a:t>политехнический колледж имени Н.Г. Славянова» </a:t>
              </a:r>
            </a:p>
            <a:p>
              <a:pPr algn="ctr">
                <a:lnSpc>
                  <a:spcPct val="106000"/>
                </a:lnSpc>
              </a:pPr>
              <a:r>
                <a:rPr lang="ru-RU" sz="9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ru-RU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17326" y="176131"/>
              <a:ext cx="11728369" cy="3300117"/>
              <a:chOff x="0" y="0"/>
              <a:chExt cx="11728664" cy="3300117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724274" y="473550"/>
                <a:ext cx="8004390" cy="48789"/>
              </a:xfrm>
              <a:prstGeom prst="rect">
                <a:avLst/>
              </a:prstGeom>
              <a:solidFill>
                <a:srgbClr val="0058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21" name="Группа 20"/>
              <p:cNvGrpSpPr/>
              <p:nvPr/>
            </p:nvGrpSpPr>
            <p:grpSpPr>
              <a:xfrm>
                <a:off x="0" y="0"/>
                <a:ext cx="4051643" cy="3300117"/>
                <a:chOff x="0" y="0"/>
                <a:chExt cx="4051643" cy="3300117"/>
              </a:xfrm>
            </p:grpSpPr>
            <p:sp>
              <p:nvSpPr>
                <p:cNvPr id="22" name="Прямоугольник 21"/>
                <p:cNvSpPr/>
                <p:nvPr/>
              </p:nvSpPr>
              <p:spPr>
                <a:xfrm>
                  <a:off x="9525" y="0"/>
                  <a:ext cx="3960141" cy="523875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>
                    <a:solidFill>
                      <a:srgbClr val="C00000"/>
                    </a:solidFill>
                  </a:endParaRPr>
                </a:p>
              </p:txBody>
            </p:sp>
            <p:pic>
              <p:nvPicPr>
                <p:cNvPr id="23" name="Рисунок 22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434" y="1589070"/>
                  <a:ext cx="2925998" cy="1711047"/>
                </a:xfrm>
                <a:prstGeom prst="rect">
                  <a:avLst/>
                </a:prstGeom>
              </p:spPr>
            </p:pic>
            <p:pic>
              <p:nvPicPr>
                <p:cNvPr id="24" name="Рисунок 2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46050"/>
                  <a:ext cx="4051643" cy="231140"/>
                </a:xfrm>
                <a:prstGeom prst="rect">
                  <a:avLst/>
                </a:prstGeom>
              </p:spPr>
            </p:pic>
          </p:grpSp>
        </p:grpSp>
        <p:sp>
          <p:nvSpPr>
            <p:cNvPr id="27" name="Прямоугольный треугольник 26"/>
            <p:cNvSpPr/>
            <p:nvPr/>
          </p:nvSpPr>
          <p:spPr>
            <a:xfrm rot="5400000">
              <a:off x="3417954" y="571198"/>
              <a:ext cx="676275" cy="904875"/>
            </a:xfrm>
            <a:prstGeom prst="rtTriangle">
              <a:avLst/>
            </a:prstGeom>
            <a:solidFill>
              <a:srgbClr val="005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8" name="Прямоугольный треугольник 27"/>
          <p:cNvSpPr/>
          <p:nvPr/>
        </p:nvSpPr>
        <p:spPr>
          <a:xfrm rot="5400000">
            <a:off x="3324493" y="582635"/>
            <a:ext cx="673204" cy="90487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1" y="834423"/>
            <a:ext cx="5278194" cy="2883615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826205" y="2059806"/>
            <a:ext cx="8556907" cy="28836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5400" b="1" i="1" dirty="0">
                <a:solidFill>
                  <a:srgbClr val="A2000F"/>
                </a:solidFill>
              </a:rPr>
              <a:t>Герой СПО</a:t>
            </a:r>
            <a:r>
              <a:rPr lang="ru-RU" sz="5400" b="1" i="1" dirty="0">
                <a:solidFill>
                  <a:srgbClr val="FF3300"/>
                </a:solidFill>
              </a:rPr>
              <a:t> </a:t>
            </a:r>
            <a:endParaRPr lang="ru-RU" sz="5400" i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9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C361E434-FB16-D471-A40B-3E176DC6E18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0780" y="1277938"/>
            <a:ext cx="10883020" cy="4899025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являюсь заведующей двух отделений: 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СПО 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квалифицированных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рабочих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служащих</a:t>
            </a:r>
            <a:endParaRPr lang="ru-RU" sz="2600" kern="150" dirty="0">
              <a:effectLst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Информатики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вычислительной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эксплуатации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kern="1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электрооборудования</a:t>
            </a:r>
            <a:r>
              <a:rPr lang="de-DE" sz="2600" kern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600" kern="150" dirty="0">
              <a:effectLst/>
              <a:ea typeface="Andale Sans UI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26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заслуги в области образования в 2005 году награждена нагрудным знаком «Почетный работник начального профессионального образования Российской Федерации</a:t>
            </a: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6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2020 году награждена юбилейным памятным знаком Министерства просвещения Российской Федерации «80 лет системе профессионально- технического образования».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252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C361E434-FB16-D471-A40B-3E176DC6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819" y="762120"/>
            <a:ext cx="6265046" cy="5545916"/>
          </a:xfrm>
        </p:spPr>
        <p:txBody>
          <a:bodyPr>
            <a:normAutofit fontScale="25000" lnSpcReduction="20000"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8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своей работе на уроках создаю благоприятные условия для эффективного усвоения программного материала всеми студентами, уделяю большое внимание мотивационным аспектам, развиваю и совершенствую способности и возможности обучающихся. </a:t>
            </a:r>
            <a:endParaRPr lang="ru-RU" sz="80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8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Организуя </a:t>
            </a:r>
            <a:r>
              <a:rPr lang="ru-RU" sz="8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учебную деятельность обучающихся при изучении математики, использую дифференцированный подход</a:t>
            </a:r>
            <a:r>
              <a:rPr lang="ru-RU" sz="8000" dirty="0">
                <a:solidFill>
                  <a:srgbClr val="01010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8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уроках математики использую различные формы и методы обучения, формирую общие компетенции, занимаюсь вопросами повышения престижа рабочих профессий.</a:t>
            </a:r>
            <a:r>
              <a:rPr lang="ru-RU" sz="8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8000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8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своих уроках я пытаюсь не только учить математике, но и воспитывать Человека, способного не только уметь решать математические задачи, но и чувствовать, дружить, отстаивать свои интересы, аргументировать точку зрения.</a:t>
            </a:r>
            <a:endParaRPr lang="ru-RU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8" name="Объект 9" descr="Изображение выглядит как одежда, Человеческое лицо, человек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B468BDA-0F25-F5A9-5950-9C74AB32A2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14183" r="3909" b="5185"/>
          <a:stretch/>
        </p:blipFill>
        <p:spPr>
          <a:xfrm>
            <a:off x="6418865" y="1032824"/>
            <a:ext cx="5520369" cy="3883208"/>
          </a:xfrm>
        </p:spPr>
      </p:pic>
    </p:spTree>
    <p:extLst>
      <p:ext uri="{BB962C8B-B14F-4D97-AF65-F5344CB8AC3E}">
        <p14:creationId xmlns:p14="http://schemas.microsoft.com/office/powerpoint/2010/main" val="7458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C361E434-FB16-D471-A40B-3E176DC6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779" y="1232452"/>
            <a:ext cx="11631997" cy="5284240"/>
          </a:xfrm>
        </p:spPr>
        <p:txBody>
          <a:bodyPr>
            <a:normAutofit fontScale="62500" lnSpcReduction="2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Являюсь председателем </a:t>
            </a:r>
            <a:r>
              <a:rPr lang="ru-RU" sz="3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предметной цикловой комиссии </a:t>
            </a:r>
            <a:r>
              <a:rPr lang="ru-RU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«Рабочие профессии</a:t>
            </a:r>
            <a:r>
              <a:rPr lang="ru-RU" sz="3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3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педагогами </a:t>
            </a:r>
            <a:r>
              <a:rPr lang="ru-RU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разрабатываем</a:t>
            </a:r>
            <a:r>
              <a:rPr lang="ru-RU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учебно-методическую документацию по закрепленным профессиям: учебные планы, рабочие программы, методические материалы, </a:t>
            </a:r>
            <a:r>
              <a:rPr lang="ru-RU" sz="3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ФОСы</a:t>
            </a:r>
            <a:r>
              <a:rPr lang="ru-RU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для текущего контроля, промежуточной аттестации и ГИА. </a:t>
            </a:r>
            <a:endParaRPr lang="ru-RU" sz="3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данном этапе своей деятельности принимаю участие в организации подготовки и проведения промежуточной аттестации и ГИА, в  том числе в форме демонстрационного экзамена. </a:t>
            </a:r>
            <a:r>
              <a:rPr lang="ru-RU" sz="3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Систематически </a:t>
            </a:r>
            <a:r>
              <a:rPr lang="ru-RU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посещаю уроки теоретического и профессионального обучения, оказываю методическую и дидактическую помощь своим коллегам. В своей работе в данном направлении организовала базу данных предприятий для прохождения производственной практики студентов по профессиям «Сварщик», «Станочник» и «Электромонтер». Совместно с преподавателями и мастерами п/о разработала дневники практики, систему контроля и защиты производственной практики при участии работодателей.</a:t>
            </a:r>
            <a:endParaRPr lang="ru-RU" sz="3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77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C361E434-FB16-D471-A40B-3E176DC6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779" y="1320792"/>
            <a:ext cx="11631997" cy="5195900"/>
          </a:xfrm>
        </p:spPr>
        <p:txBody>
          <a:bodyPr>
            <a:norm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Моим наставником </a:t>
            </a:r>
            <a:r>
              <a:rPr lang="ru-RU" sz="2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Пономарева Людмила Ивановна – заместитель директора по УМР.  Благодарна ей за </a:t>
            </a:r>
            <a:r>
              <a:rPr lang="ru-RU" sz="2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знания, опыт, душевность, советы, критику. Это Учитель с большой буквы. Благодаря ей я осталась в профессии и добилась определенного успеха.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Ещё своими наставниками я могу считать всех педагогов, с которыми я во время учёбы столкнулась в ВУЗе, а также всех тех людей, которые встречались и сопровождали меня на всём жизненном пути. Каждому я </a:t>
            </a:r>
            <a:r>
              <a:rPr lang="ru-RU" sz="2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благодарна 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и, пользуясь случаем, каждому хочу сказать большое спасибо!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47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C361E434-FB16-D471-A40B-3E176DC6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779" y="1369426"/>
            <a:ext cx="11631997" cy="5147265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Своим студентам я в качестве советов-наставлений, всегда говорю следующее: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Лучший совет студенту - ходить на все занятия. Как бы скучно не было и как бы ни хотелось поспать подольше. Но надо не просто ходить, а быть внимательным и порядочным.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Настройся на новый ритм обучения.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Попытайся понять, что ты уже взрослый и сам отвечаешь за результаты обучения в колледже.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Однако помни о том, что студенческие годы – отличное время! Дружи, веселись, развлекайся! В меру, конечно. Но так, чтобы было, что вспомнить!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3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C361E434-FB16-D471-A40B-3E176DC6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779" y="687136"/>
            <a:ext cx="11631997" cy="5829556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Моими же девизами-мотиваторами являются такие цитаты: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«Чтобы быть хорошим преподавателем, нужно любить то, что преподаёшь, и любить тех, кому преподаёшь» - (В. Ключевский).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Математику изучать надобно, поскольку она в порядок ум приводит»- М. Ломоносов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Самым 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главным для себя, как педагога, считаю способность поддерживать интерес студентов к получении профессии, мотивировать их развиваться, становиться профессионалами своего дела, быть </a:t>
            </a:r>
            <a:r>
              <a:rPr lang="ru-RU" sz="2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лучшими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71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94279D77-8E06-9F39-EE60-A653A566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Мишланова</a:t>
            </a:r>
            <a:r>
              <a:rPr lang="ru-RU" dirty="0"/>
              <a:t> Людмила Петровна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436A55C9-FFBA-7150-EBBE-FCB802380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990" y="1520982"/>
            <a:ext cx="7185426" cy="47499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pPr algn="just"/>
            <a:r>
              <a:rPr lang="ru-RU" sz="2400" dirty="0"/>
              <a:t>После окончания школы хотела стать филологом, но судьба решила иначе. Окончила ГПТУ-17 с красным дипломом по профессии «Токарь», сдала экзамены и поступила в Свердловский индустриально-педагогический техникум, где и получила специальность «Техник-технолог» по холодной обработке металлов резанием», «Мастер производственного обучения». </a:t>
            </a:r>
          </a:p>
          <a:p>
            <a:pPr algn="just"/>
            <a:r>
              <a:rPr lang="ru-RU" sz="2400" dirty="0"/>
              <a:t>Высшее образование получила позже, когда стала работать в ППК им. Н.Г. Славянова. </a:t>
            </a:r>
          </a:p>
        </p:txBody>
      </p:sp>
      <p:pic>
        <p:nvPicPr>
          <p:cNvPr id="5" name="Объект 4" descr="Изображение выглядит как аксессуар, человек, мешок, одеж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3195F98-2DE6-8243-7D8C-6D812CF076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61" y="1443354"/>
            <a:ext cx="3412749" cy="4827626"/>
          </a:xfrm>
        </p:spPr>
      </p:pic>
    </p:spTree>
    <p:extLst>
      <p:ext uri="{BB962C8B-B14F-4D97-AF65-F5344CB8AC3E}">
        <p14:creationId xmlns:p14="http://schemas.microsoft.com/office/powerpoint/2010/main" val="1711941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AB16629E-1459-98A9-45ED-2F0D219CF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831978"/>
            <a:ext cx="11436676" cy="5344985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Людмила Петровна в данный момент работает преподавателем </a:t>
            </a:r>
            <a:r>
              <a:rPr lang="ru-RU" sz="2400" dirty="0" smtClean="0"/>
              <a:t>дисциплин профессионального цикла. </a:t>
            </a:r>
            <a:r>
              <a:rPr lang="ru-RU" sz="2400" dirty="0"/>
              <a:t>Ей </a:t>
            </a:r>
            <a:r>
              <a:rPr lang="ru-RU" sz="2400" dirty="0" smtClean="0"/>
              <a:t>нравится </a:t>
            </a:r>
            <a:r>
              <a:rPr lang="ru-RU" sz="2400" dirty="0"/>
              <a:t>работать со студентами, она считает, что ее деятельность интересная, ответственная и продуктивная. Ежегодно преподаватель и ее студенты участвуют в движении </a:t>
            </a:r>
            <a:r>
              <a:rPr lang="en-GB" sz="2400" dirty="0"/>
              <a:t>World </a:t>
            </a:r>
            <a:r>
              <a:rPr lang="en-GB" sz="2400" dirty="0" smtClean="0"/>
              <a:t>Skills</a:t>
            </a:r>
            <a:r>
              <a:rPr lang="ru-RU" sz="2400" dirty="0"/>
              <a:t>, где занимают призовые места. Людмила Петровна любит своих студентов и гордится ими, тем более, что многие из них по окончании колледжа идут работать по полученной профессии (группы </a:t>
            </a:r>
            <a:r>
              <a:rPr lang="ru-RU" sz="2400" dirty="0" smtClean="0"/>
              <a:t>отделения ППКРС</a:t>
            </a:r>
            <a:r>
              <a:rPr lang="ru-RU" sz="2400" dirty="0"/>
              <a:t>), получают достойную зарплату и уважение своих работодателей. </a:t>
            </a:r>
          </a:p>
          <a:p>
            <a:pPr algn="just"/>
            <a:r>
              <a:rPr lang="ru-RU" sz="2400" dirty="0" err="1"/>
              <a:t>Мишланова</a:t>
            </a:r>
            <a:r>
              <a:rPr lang="ru-RU" sz="2400" dirty="0"/>
              <a:t> Л.П. с большой благодарностью вспоминает своего наставника, который привил ей любовь к ее будущей профессии: «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 того, как мы даем знания своим студентам, зависит и их отношение к выбранной специальности. Я с благодарностью вспоминаю своего мастера производственного обучения Беляева А.С., который привил мне любовь к своей профессии. Освоение токарного станка и управление им для получения формы и размеров </a:t>
            </a:r>
            <a:r>
              <a:rPr lang="ru-RU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детали -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это основная задача, которая ложится на плечи мастера п/о».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832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AB16629E-1459-98A9-45ED-2F0D219CF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831978"/>
            <a:ext cx="11549121" cy="559487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200" dirty="0" smtClean="0"/>
              <a:t>	Стаж </a:t>
            </a:r>
            <a:r>
              <a:rPr lang="ru-RU" sz="4200" dirty="0"/>
              <a:t>педагогической деятельности Людмилы Петровны – 43 года. Она начинала работать 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технологом на Машиностроительном заводе имени Мясникова, в отделе главного технолога, затем в ПТУ №103, потом перешла в ПТУ № 110, затем в колледж. </a:t>
            </a:r>
            <a:r>
              <a:rPr lang="ru-RU" sz="4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«Сколько 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студентов вышло из наших стен, не пересчитать. Как наставник, хочу дать совет студентам: не ищите легких путей, продолжайте накапливать знания и применять их в работе. Родине нужны ваши умелые руки и светлые головы. Много неизученных свойств металлов, много различных технологических решений, которые вы поможете внедрить в </a:t>
            </a:r>
            <a:r>
              <a:rPr lang="ru-RU" sz="4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производство».</a:t>
            </a:r>
            <a:endParaRPr lang="ru-RU" sz="4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200" dirty="0" smtClean="0"/>
              <a:t>	Своим </a:t>
            </a:r>
            <a:r>
              <a:rPr lang="ru-RU" sz="4200" dirty="0"/>
              <a:t>студентам в качестве напутствующих слов, Людмила Петровна приводит несколько афоризмов, которыми руководствуется сама:</a:t>
            </a:r>
          </a:p>
          <a:p>
            <a:pPr indent="450215" algn="just">
              <a:lnSpc>
                <a:spcPct val="150000"/>
              </a:lnSpc>
              <a:spcBef>
                <a:spcPts val="0"/>
              </a:spcBef>
            </a:pP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То, что мы знаем, — ограничено, а то, чего мы не знаем, бесконечно. (П. Лаплас)</a:t>
            </a:r>
          </a:p>
          <a:p>
            <a:pPr indent="450215" algn="just">
              <a:lnSpc>
                <a:spcPct val="150000"/>
              </a:lnSpc>
              <a:spcBef>
                <a:spcPts val="0"/>
              </a:spcBef>
            </a:pPr>
            <a:r>
              <a:rPr lang="ru-RU" sz="4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Кто делает вид, что много знает и ко всему способен, тот ничего не знает и ни к чему не способен. (</a:t>
            </a:r>
            <a:r>
              <a:rPr lang="ru-RU" sz="4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Лао </a:t>
            </a:r>
            <a:r>
              <a:rPr lang="ru-RU" sz="42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цзы</a:t>
            </a:r>
            <a:r>
              <a:rPr lang="ru-RU" sz="4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0"/>
              </a:spcBef>
            </a:pPr>
            <a:r>
              <a:rPr lang="ru-RU" sz="4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Должно стремиться к знанию не ради споров, не для презрения других, не ради выгоды, славы, власти или других низменных целей, а ради того, чтобы быть полезным в жизни. (</a:t>
            </a:r>
            <a:r>
              <a:rPr lang="ru-RU" sz="4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Ф. Бэкон)</a:t>
            </a:r>
            <a:endParaRPr lang="ru-RU" sz="4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546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23EBCB-5E17-E3F1-BA89-47EE6A15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Алмакаева Валентина </a:t>
            </a:r>
            <a:r>
              <a:rPr lang="ru-RU" dirty="0" err="1"/>
              <a:t>Нургалиевна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C5E605-B963-148B-76D8-05CFC347F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606674"/>
            <a:ext cx="5753100" cy="3886201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Перед обращением к воспоминаниям, оглядывая с этой целью жизнь, я встала перед вопросом: какую роль в жизни человека играет его профессия, что помогает ему найти именно то дело, которому он отдается самозабвенно, с душой?! </a:t>
            </a:r>
          </a:p>
        </p:txBody>
      </p:sp>
      <p:pic>
        <p:nvPicPr>
          <p:cNvPr id="1026" name="Picture 2" descr="https://portfolio-edu.iro.perm.ru/files/user/70143/m_65b31ded15090ebe2c564dae76ec49cee9c249b21848314f6bd38a7259771e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49" y="2096293"/>
            <a:ext cx="3574454" cy="33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5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53640F3-9025-2479-0A8C-EB9A5DC4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149"/>
            <a:ext cx="10515600" cy="981539"/>
          </a:xfrm>
        </p:spPr>
        <p:txBody>
          <a:bodyPr anchor="t">
            <a:normAutofit fontScale="90000"/>
          </a:bodyPr>
          <a:lstStyle/>
          <a:p>
            <a:r>
              <a:rPr lang="ru-RU" sz="2400" b="1" i="1" dirty="0"/>
              <a:t>В честь Дня СПО студенты ГБПОУ «Пермского политехнического колледжа имени Н.Г. Славянова» взяли интервью у своих преподавателей, которые отдали жизнь преподаванию </a:t>
            </a:r>
          </a:p>
        </p:txBody>
      </p:sp>
      <p:pic>
        <p:nvPicPr>
          <p:cNvPr id="18" name="Объект 17" descr="Изображение выглядит как одежда, человек, обувь, мебель&#10;&#10;Автоматически созданное описание">
            <a:extLst>
              <a:ext uri="{FF2B5EF4-FFF2-40B4-BE49-F238E27FC236}">
                <a16:creationId xmlns="" xmlns:a16="http://schemas.microsoft.com/office/drawing/2014/main" id="{4351D343-B88B-B924-A853-7B523280FC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7" y="1797513"/>
            <a:ext cx="4991975" cy="4351338"/>
          </a:xfrm>
        </p:spPr>
      </p:pic>
      <p:pic>
        <p:nvPicPr>
          <p:cNvPr id="22" name="Объект 21" descr="Изображение выглядит как в помещении, человек, одежда, мебель&#10;&#10;Автоматически созданное описание">
            <a:extLst>
              <a:ext uri="{FF2B5EF4-FFF2-40B4-BE49-F238E27FC236}">
                <a16:creationId xmlns="" xmlns:a16="http://schemas.microsoft.com/office/drawing/2014/main" id="{67613FA4-8A78-53AD-35B0-396EEA9CC1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932969"/>
            <a:ext cx="5796021" cy="4011425"/>
          </a:xfrm>
        </p:spPr>
      </p:pic>
    </p:spTree>
    <p:extLst>
      <p:ext uri="{BB962C8B-B14F-4D97-AF65-F5344CB8AC3E}">
        <p14:creationId xmlns:p14="http://schemas.microsoft.com/office/powerpoint/2010/main" val="2973276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AB16629E-1459-98A9-45ED-2F0D219CF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63" y="919782"/>
            <a:ext cx="7012723" cy="5257181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Среднюю школу я окончила с Золотой медалью. Поступила в Пермский государственный университет им. М. Горького на филологический факультет (русская литература, русский язык). На выбор будущей профессии повлияла школьный учитель, классный руководитель Элеонора Степановна Копысова. Она пришла к нам с университетской скамьи в 9-м классе. Молодая, эрудированная, яркая, эмоциональная, Элеонора Степановна сразу влюбила нас в себя. Помню ее блистательные уроки: широкий кругозор, доступность изложения материала, яркая грамотная речь – все покоряло нас! </a:t>
            </a:r>
          </a:p>
          <a:p>
            <a:pPr algn="just"/>
            <a:r>
              <a:rPr lang="ru-RU" sz="2400" dirty="0"/>
              <a:t>В университете мы получили широкие знания о русском языке, о многонациональной русской литературе, словом гуманитарные знания.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163" y="1522611"/>
            <a:ext cx="4210352" cy="348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60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DAA428D8-3DE2-0D24-46CA-BA4DAB30A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779" y="908148"/>
            <a:ext cx="6767571" cy="5518707"/>
          </a:xfrm>
        </p:spPr>
        <p:txBody>
          <a:bodyPr>
            <a:normAutofit/>
          </a:bodyPr>
          <a:lstStyle/>
          <a:p>
            <a:r>
              <a:rPr lang="ru-RU" sz="2400" dirty="0"/>
              <a:t>Правда на </a:t>
            </a:r>
            <a:r>
              <a:rPr lang="en-GB" sz="2400" dirty="0"/>
              <a:t>II</a:t>
            </a:r>
            <a:r>
              <a:rPr lang="ru-RU" sz="2400" dirty="0"/>
              <a:t> курсе мы ездили в пионерский лагерь на практику. Но ведь нас готовили к учительской деятельности, а между тем методичка ведения урока, психология, наличие плана каждого урока – все это пришло с познанием педагогической науки на практике. Помню, завуч не пустил меня на урок по биографии А.С. Пушкина, так как не было плана урока, хотя тему я знала назубок. </a:t>
            </a:r>
          </a:p>
          <a:p>
            <a:r>
              <a:rPr lang="ru-RU" sz="2400" dirty="0"/>
              <a:t>По окончании университета я получила специальность учителя русского языка и литературы. Нужно было поехать в одну из школ и отработать там три года. </a:t>
            </a:r>
          </a:p>
        </p:txBody>
      </p:sp>
      <p:pic>
        <p:nvPicPr>
          <p:cNvPr id="22" name="Объект 21" descr="Изображение выглядит как одежда, человек, улыбка, Человеческое лицо&#10;&#10;Автоматически созданное описание">
            <a:extLst>
              <a:ext uri="{FF2B5EF4-FFF2-40B4-BE49-F238E27FC236}">
                <a16:creationId xmlns="" xmlns:a16="http://schemas.microsoft.com/office/drawing/2014/main" id="{D4161A41-0958-5825-3AB2-04878E899C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253" y="1322657"/>
            <a:ext cx="4745968" cy="3886200"/>
          </a:xfrm>
        </p:spPr>
      </p:pic>
    </p:spTree>
    <p:extLst>
      <p:ext uri="{BB962C8B-B14F-4D97-AF65-F5344CB8AC3E}">
        <p14:creationId xmlns:p14="http://schemas.microsoft.com/office/powerpoint/2010/main" val="3097510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AB16629E-1459-98A9-45ED-2F0D219CF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819" y="862429"/>
            <a:ext cx="7061793" cy="531453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В 1973 году я начала преподавать в Пермском торговом училище на бульваре Ю. Гагарина. 1970-1973 – годы, когда профессионально-технические училища становились на платформу общего образования, шла реорганизация ПТУ: преподаватели узких дисциплин училищ и школьные преподаватели общеобразовательных дисциплин объединялись на одной образовательной площадке. Выпускник училища получал диплом, удостоверяющий общее образование и полученную профессию. </a:t>
            </a:r>
            <a:endParaRPr lang="en-US" sz="2400" dirty="0" smtClean="0"/>
          </a:p>
          <a:p>
            <a:r>
              <a:rPr lang="ru-RU" sz="2400" dirty="0" smtClean="0"/>
              <a:t>Это </a:t>
            </a:r>
            <a:r>
              <a:rPr lang="ru-RU" sz="2400" dirty="0"/>
              <a:t>был колоссально трудный период! Огромную лепту внесла завуч </a:t>
            </a:r>
            <a:r>
              <a:rPr lang="ru-RU" sz="2400" dirty="0" err="1"/>
              <a:t>Заболотских</a:t>
            </a:r>
            <a:r>
              <a:rPr lang="ru-RU" sz="2400" dirty="0"/>
              <a:t> Нина Константиновна. Под ее умелым руководством, благодаря кропотливому труду, сложился прекрасный коллектив Лицея № 21 (бывшего торгового училища). Н.К. </a:t>
            </a:r>
            <a:r>
              <a:rPr lang="ru-RU" sz="2400" dirty="0" err="1"/>
              <a:t>Заболотских</a:t>
            </a:r>
            <a:r>
              <a:rPr lang="ru-RU" sz="2400" dirty="0"/>
              <a:t> (ее не стало в январе 2016 года) на всю жизнь осталась для меня педагогом-наставником, настоящим старшим товарищем. Вот каких наставников не хватает сегодня молодым педагогам! Лицею № 21 я отдала 19 лет. Здесь я получила неоценимый педагогический опыт. </a:t>
            </a:r>
          </a:p>
        </p:txBody>
      </p:sp>
      <p:pic>
        <p:nvPicPr>
          <p:cNvPr id="20" name="Объект 19" descr="Изображение выглядит как одежда, человек, Человеческое лицо, улыб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EC95422-9288-93D7-699C-513DD073BB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47" y="1235234"/>
            <a:ext cx="4662073" cy="3459538"/>
          </a:xfrm>
        </p:spPr>
      </p:pic>
    </p:spTree>
    <p:extLst>
      <p:ext uri="{BB962C8B-B14F-4D97-AF65-F5344CB8AC3E}">
        <p14:creationId xmlns:p14="http://schemas.microsoft.com/office/powerpoint/2010/main" val="445235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812B8ABC-2416-F750-E905-A3AC0D1AB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43044"/>
            <a:ext cx="6477000" cy="5233919"/>
          </a:xfrm>
        </p:spPr>
        <p:txBody>
          <a:bodyPr>
            <a:normAutofit/>
          </a:bodyPr>
          <a:lstStyle/>
          <a:p>
            <a:r>
              <a:rPr lang="ru-RU" sz="2400" dirty="0"/>
              <a:t>Последующие четыре года я проработала в Лицее № 30 на ул. Леонова. Здесь готовили строителей, отделочников, плотников, кулинаров. Этот период богат опытом внеклассной работы с учащимися: классное руководство, ведение факультативов, кружков. Помнится, тогда с ребятами мы изучали в рамках кружка «Русская изба» основы русского быта. Праздновали Татьянин день, Масленицу, Троицу, организовывали театральные представления. Было интересно. </a:t>
            </a:r>
          </a:p>
        </p:txBody>
      </p:sp>
      <p:pic>
        <p:nvPicPr>
          <p:cNvPr id="24" name="Объект 23" descr="Изображение выглядит как текст, одежда, человек, монохром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692C376D-BDA4-C577-512A-A72878B539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23062" y="513034"/>
            <a:ext cx="3718227" cy="4819651"/>
          </a:xfrm>
        </p:spPr>
      </p:pic>
    </p:spTree>
    <p:extLst>
      <p:ext uri="{BB962C8B-B14F-4D97-AF65-F5344CB8AC3E}">
        <p14:creationId xmlns:p14="http://schemas.microsoft.com/office/powerpoint/2010/main" val="200231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AB16629E-1459-98A9-45ED-2F0D219CF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881328"/>
            <a:ext cx="11701957" cy="5295635"/>
          </a:xfrm>
        </p:spPr>
        <p:txBody>
          <a:bodyPr>
            <a:normAutofit/>
          </a:bodyPr>
          <a:lstStyle/>
          <a:p>
            <a:r>
              <a:rPr lang="ru-RU" sz="2400" dirty="0"/>
              <a:t>В 1996 году я перевелась в Лицей № 3 им. Героя Советского Союза П.М. Непряхина по адресу ул. Землячки -11. Лицей готовил станочников широкого профиля, автослесарей, электромонтеров, газоэлектросварщиков. </a:t>
            </a:r>
          </a:p>
          <a:p>
            <a:pPr algn="just"/>
            <a:r>
              <a:rPr lang="ru-RU" sz="2400" dirty="0"/>
              <a:t>В Лицее № 3 я влилась в команду единомышленников. Лицей сумел пережить непростые годы последнего десятилетия 20 века. Коллектив перестроился, открыл факультет офисных профессий. С 1995 по 2008 годы лицей готовил дополнительно секретарей – делопроизводителей, секретарей – референтов, операторов ЭВМ. </a:t>
            </a:r>
          </a:p>
          <a:p>
            <a:pPr algn="just"/>
            <a:r>
              <a:rPr lang="ru-RU" sz="2400" dirty="0"/>
              <a:t>С сентября 2008 года лицей был объединен с ТУ-88 на И. Франко (Вышка-2). Теперь это стало одно учебное учреждение – Лицей № 3. Трудно шло объединение двух разных по образовательной системе учебных заведений! Но Лицей № 3 остался коллективом единомышленников, и это сыграло свою роль в его дальнейшей судьбе. Там, на И. Франко, наши </a:t>
            </a:r>
            <a:r>
              <a:rPr lang="ru-RU" sz="2400" dirty="0" smtClean="0"/>
              <a:t>учащиеся </a:t>
            </a:r>
            <a:r>
              <a:rPr lang="ru-RU" sz="2400" dirty="0"/>
              <a:t>были обеспечены прекрасными мастерскими, преподавателями, мастерами производственного обучения заботились о нравственном воспитании рабочей смены. </a:t>
            </a:r>
          </a:p>
        </p:txBody>
      </p:sp>
    </p:spTree>
    <p:extLst>
      <p:ext uri="{BB962C8B-B14F-4D97-AF65-F5344CB8AC3E}">
        <p14:creationId xmlns:p14="http://schemas.microsoft.com/office/powerpoint/2010/main" val="2258199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AB16629E-1459-98A9-45ED-2F0D219CF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819" y="768136"/>
            <a:ext cx="6704181" cy="5408827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 2014 году в целях оптимизации нас соединили с ППК им. Н.Г. Славянова. Если раньше мы готовили кадры рабочих профессий, то сейчас нужно было переходить на средний уровень, уровень подготовки технологов производства. Решено было оставить и отделение начального профессионального образования. </a:t>
            </a:r>
            <a:endParaRPr lang="ru-RU" sz="2400" dirty="0" smtClean="0"/>
          </a:p>
          <a:p>
            <a:r>
              <a:rPr lang="ru-RU" sz="2400" dirty="0" smtClean="0"/>
              <a:t>Пришлось </a:t>
            </a:r>
            <a:r>
              <a:rPr lang="ru-RU" sz="2400" dirty="0"/>
              <a:t>разрабатывать новые учебные программы для преподавания в группах СПО. В стенах колледжа проработала 9 лет. С 2014 по 2018 годы я вела классное руководство в группе Э-14. Здесь в полной мере узнала всю ответственность </a:t>
            </a:r>
            <a:r>
              <a:rPr lang="ru-RU" sz="2400" dirty="0" smtClean="0"/>
              <a:t>классного </a:t>
            </a:r>
            <a:r>
              <a:rPr lang="ru-RU" sz="2400" dirty="0"/>
              <a:t>руководителя за успеваемость, посещаемость группы, поняла значимость индивидуального подхода к студентам, их родителям. </a:t>
            </a:r>
          </a:p>
        </p:txBody>
      </p:sp>
      <p:pic>
        <p:nvPicPr>
          <p:cNvPr id="20" name="Объект 19" descr="Изображение выглядит как текст, одежда, Человеческое лицо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C916AF11-9E88-30F6-14BB-AC2528BD9F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74" y="1063747"/>
            <a:ext cx="4969747" cy="3764756"/>
          </a:xfrm>
        </p:spPr>
      </p:pic>
    </p:spTree>
    <p:extLst>
      <p:ext uri="{BB962C8B-B14F-4D97-AF65-F5344CB8AC3E}">
        <p14:creationId xmlns:p14="http://schemas.microsoft.com/office/powerpoint/2010/main" val="1909464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AB16629E-1459-98A9-45ED-2F0D219CF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63" y="831978"/>
            <a:ext cx="11701957" cy="5344985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Подводя итоги разговора о моей работе в системе профтехобразования, я с гордостью думаю о той армии юношей и девушек, которые получили возможность стать профессиональными технологами, рабочими. Вспоминаются строчки из шуточной «Сказки для взрослых людей про третий лицей». Эту сказку под руководством таланливого педагога-художника Тимошиной Любови Васильевны ставил наш педколлектив на Вышке-2. По сюжету, царь интересуется, каким профессиям обучают в лицее, и слышит ответ: </a:t>
            </a:r>
          </a:p>
          <a:p>
            <a:pPr algn="just"/>
            <a:r>
              <a:rPr lang="ru-RU" sz="2400" dirty="0"/>
              <a:t>И наладчики тут есть,                                                 Есть еще автомеханик</a:t>
            </a:r>
          </a:p>
          <a:p>
            <a:pPr algn="just"/>
            <a:r>
              <a:rPr lang="ru-RU" sz="2400" dirty="0"/>
              <a:t>И станков не перечесть,                                            Кулинаров учат здесь        </a:t>
            </a:r>
          </a:p>
          <a:p>
            <a:pPr algn="just"/>
            <a:r>
              <a:rPr lang="ru-RU" sz="2400" dirty="0"/>
              <a:t>И металлообработку                                                  Чай, дадут тебе поесть.</a:t>
            </a:r>
          </a:p>
          <a:p>
            <a:pPr algn="just"/>
            <a:r>
              <a:rPr lang="ru-RU" sz="2400" dirty="0"/>
              <a:t>Люди изучают здесь.                                                  Торт сварганят трехэтажный</a:t>
            </a:r>
          </a:p>
          <a:p>
            <a:pPr algn="just"/>
            <a:r>
              <a:rPr lang="ru-RU" sz="2400" dirty="0"/>
              <a:t>Оператор ЭВМ                                                              И пирожных сорок шесть!</a:t>
            </a:r>
          </a:p>
          <a:p>
            <a:pPr algn="just"/>
            <a:r>
              <a:rPr lang="ru-RU" sz="2400" dirty="0"/>
              <a:t>Шибко нравиться тут всем.</a:t>
            </a:r>
          </a:p>
        </p:txBody>
      </p:sp>
    </p:spTree>
    <p:extLst>
      <p:ext uri="{BB962C8B-B14F-4D97-AF65-F5344CB8AC3E}">
        <p14:creationId xmlns:p14="http://schemas.microsoft.com/office/powerpoint/2010/main" val="4265137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C00A6DEB-5A6F-2171-827C-466B18799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881328"/>
            <a:ext cx="6096000" cy="5545527"/>
          </a:xfrm>
        </p:spPr>
        <p:txBody>
          <a:bodyPr>
            <a:normAutofit/>
          </a:bodyPr>
          <a:lstStyle/>
          <a:p>
            <a:r>
              <a:rPr lang="ru-RU" sz="2400" dirty="0"/>
              <a:t>И всему этому разнообразию профессий обучают студентов мои коллеги, рыцари неустанного труда, люди неравнодушного сердца и открытой души, профессионалы своего дела! В колледже работают выпускники Лицея № 3 Смирнова Е.В., Вепрева С.В. </a:t>
            </a:r>
          </a:p>
          <a:p>
            <a:r>
              <a:rPr lang="ru-RU" sz="2400" dirty="0"/>
              <a:t>Смирнова Е.В. у</a:t>
            </a:r>
            <a:r>
              <a:rPr lang="ru-RU" sz="2400" dirty="0" smtClean="0"/>
              <a:t>чилась </a:t>
            </a:r>
            <a:r>
              <a:rPr lang="ru-RU" sz="2400" dirty="0"/>
              <a:t>у Героя Социалистического труда Александры Павловны Климовой. Сегодня Елена Владимировна – мастер </a:t>
            </a:r>
            <a:r>
              <a:rPr lang="ru-RU" sz="2400" dirty="0" smtClean="0"/>
              <a:t>производственного обучения </a:t>
            </a:r>
            <a:r>
              <a:rPr lang="en-GB" sz="2400" dirty="0" smtClean="0"/>
              <a:t>I</a:t>
            </a:r>
            <a:r>
              <a:rPr lang="ru-RU" sz="2400" dirty="0" smtClean="0"/>
              <a:t> квалификационной категории.</a:t>
            </a:r>
            <a:endParaRPr lang="ru-RU" sz="2400" dirty="0"/>
          </a:p>
        </p:txBody>
      </p:sp>
      <p:pic>
        <p:nvPicPr>
          <p:cNvPr id="22" name="Объект 21" descr="Изображение выглядит как текст, одежда, человек, Человеческое лицо&#10;&#10;Автоматически созданное описание">
            <a:extLst>
              <a:ext uri="{FF2B5EF4-FFF2-40B4-BE49-F238E27FC236}">
                <a16:creationId xmlns="" xmlns:a16="http://schemas.microsoft.com/office/drawing/2014/main" id="{CE2EE4E4-ED5F-37C7-A4AC-85E2723F22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1" y="1063747"/>
            <a:ext cx="5467350" cy="3324365"/>
          </a:xfrm>
        </p:spPr>
      </p:pic>
    </p:spTree>
    <p:extLst>
      <p:ext uri="{BB962C8B-B14F-4D97-AF65-F5344CB8AC3E}">
        <p14:creationId xmlns:p14="http://schemas.microsoft.com/office/powerpoint/2010/main" val="3047353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6A2C9DB2-5CD2-4526-9B45-DDE8A4788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819" y="1002031"/>
            <a:ext cx="5865981" cy="5174932"/>
          </a:xfrm>
        </p:spPr>
        <p:txBody>
          <a:bodyPr>
            <a:normAutofit/>
          </a:bodyPr>
          <a:lstStyle/>
          <a:p>
            <a:r>
              <a:rPr lang="ru-RU" sz="2400" dirty="0"/>
              <a:t>Вепрева С.В. окончила факультет офисных профессий по специальности </a:t>
            </a:r>
            <a:r>
              <a:rPr lang="ru-RU" sz="2400" dirty="0" smtClean="0"/>
              <a:t>«Секретарь-делопроизводитель». </a:t>
            </a:r>
            <a:r>
              <a:rPr lang="ru-RU" sz="2400" dirty="0"/>
              <a:t>Целеустремленность, покорение образовательных рубежей помогли Светлане Владимировне стать преподавателем высшей категории по информатике, возглавить работу заочного отделения колледжа.</a:t>
            </a:r>
          </a:p>
          <a:p>
            <a:r>
              <a:rPr lang="ru-RU" sz="2400" dirty="0"/>
              <a:t>Сегодня, когда «важнейшим конкурентным преимуществом являются знания, технологии, компетенции», особенно трудно переоценить значение педагога-наставника.  </a:t>
            </a:r>
          </a:p>
        </p:txBody>
      </p:sp>
      <p:pic>
        <p:nvPicPr>
          <p:cNvPr id="25" name="Объект 24" descr="Изображение выглядит как текст, багет, знак, памятная таблич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2AC9FD9-6CA0-62E4-1E71-90092ADFB1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34" y="-21223"/>
            <a:ext cx="4684476" cy="2781300"/>
          </a:xfrm>
        </p:spPr>
      </p:pic>
      <p:pic>
        <p:nvPicPr>
          <p:cNvPr id="28" name="Рисунок 27" descr="Изображение выглядит как текст, меню&#10;&#10;Автоматически созданное описание">
            <a:extLst>
              <a:ext uri="{FF2B5EF4-FFF2-40B4-BE49-F238E27FC236}">
                <a16:creationId xmlns="" xmlns:a16="http://schemas.microsoft.com/office/drawing/2014/main" id="{9706AA09-B1AA-4AFA-7683-D3A4FF4D86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2500">
            <a:off x="8011959" y="3057599"/>
            <a:ext cx="3268119" cy="34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59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F215BA65-46DE-A84C-08A9-0198622F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Костина Людмила Леонидовна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AC3AF440-AD86-DD49-8102-A899B06FF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1" y="2497656"/>
            <a:ext cx="5581649" cy="32173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Образование: </a:t>
            </a:r>
            <a:r>
              <a:rPr lang="ru-RU" sz="2400" dirty="0"/>
              <a:t>в</a:t>
            </a:r>
            <a:r>
              <a:rPr lang="ru-RU" sz="2400" dirty="0" smtClean="0"/>
              <a:t>ысшее</a:t>
            </a:r>
            <a:r>
              <a:rPr lang="ru-RU" sz="2400" dirty="0"/>
              <a:t>, закончила Пермский политехнический институт, специальность «Технология машиностроения, станки и инструменты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5" name="Объект 4" descr="Изображение выглядит как одежда, человек, Человеческое лицо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3A0AC78-7243-32DC-B003-3296C917AA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82" y="1369427"/>
            <a:ext cx="4573418" cy="4747583"/>
          </a:xfrm>
        </p:spPr>
      </p:pic>
    </p:spTree>
    <p:extLst>
      <p:ext uri="{BB962C8B-B14F-4D97-AF65-F5344CB8AC3E}">
        <p14:creationId xmlns:p14="http://schemas.microsoft.com/office/powerpoint/2010/main" val="352460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FBDD962F-49FE-F307-7466-45990C8BA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63" y="862429"/>
            <a:ext cx="5753537" cy="5564426"/>
          </a:xfrm>
        </p:spPr>
        <p:txBody>
          <a:bodyPr>
            <a:normAutofit/>
          </a:bodyPr>
          <a:lstStyle/>
          <a:p>
            <a:r>
              <a:rPr lang="ru-RU" sz="2400" dirty="0"/>
              <a:t>Пермский политехнический колледж имени Н.Г. Славянова был открыт 19 октября 1919 года как народный политехникум при Мотовилихинском заводе. </a:t>
            </a:r>
          </a:p>
          <a:p>
            <a:r>
              <a:rPr lang="ru-RU" sz="2400" dirty="0"/>
              <a:t>В июне 1969 года техникуму присвоено имя ученого и изобретателя электродуговой сварки Николая Гавриловича Славянова. </a:t>
            </a:r>
          </a:p>
          <a:p>
            <a:r>
              <a:rPr lang="ru-RU" sz="2400" dirty="0"/>
              <a:t>На сегодняшний день в колледже </a:t>
            </a:r>
            <a:r>
              <a:rPr lang="ru-RU" sz="2400" dirty="0" smtClean="0"/>
              <a:t>трудятся </a:t>
            </a:r>
            <a:r>
              <a:rPr lang="ru-RU" sz="2400" dirty="0"/>
              <a:t>более 40 преподавателей, многие из которых проработали в нем большую часть своей жизни.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2D30107-A40A-5392-73A9-75B4218B21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70844"/>
            <a:ext cx="5181600" cy="386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694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AB16629E-1459-98A9-45ED-2F0D219CF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919782"/>
            <a:ext cx="11144250" cy="5257181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Семья Людмилы Леонидовны связана с «Пермским политехническим колледжем им. Н.Г. Славянова» с 1935 года. В этом далеком году </a:t>
            </a:r>
            <a:r>
              <a:rPr lang="ru-RU" sz="2800" dirty="0" smtClean="0"/>
              <a:t>закончил </a:t>
            </a:r>
            <a:r>
              <a:rPr lang="ru-RU" sz="2800" dirty="0"/>
              <a:t>обучение </a:t>
            </a:r>
            <a:r>
              <a:rPr lang="ru-RU" sz="2800" dirty="0" smtClean="0"/>
              <a:t>её дядя</a:t>
            </a:r>
            <a:r>
              <a:rPr lang="ru-RU" sz="2800" dirty="0"/>
              <a:t>, Шилов Павел Алексеевич, по специальности «</a:t>
            </a:r>
            <a:r>
              <a:rPr lang="ru-RU" sz="2800" i="0" dirty="0" err="1" smtClean="0">
                <a:effectLst/>
              </a:rPr>
              <a:t>Альтиллерийские</a:t>
            </a:r>
            <a:r>
              <a:rPr lang="ru-RU" sz="2800" dirty="0" smtClean="0"/>
              <a:t> </a:t>
            </a:r>
            <a:r>
              <a:rPr lang="ru-RU" sz="2800" dirty="0"/>
              <a:t>системы». В 1941 </a:t>
            </a:r>
            <a:r>
              <a:rPr lang="ru-RU" sz="2800" dirty="0" smtClean="0"/>
              <a:t>году, во </a:t>
            </a:r>
            <a:r>
              <a:rPr lang="ru-RU" dirty="0"/>
              <a:t>время Великой Отечественной </a:t>
            </a:r>
            <a:r>
              <a:rPr lang="ru-RU" dirty="0" smtClean="0"/>
              <a:t>воны, </a:t>
            </a:r>
            <a:r>
              <a:rPr lang="ru-RU" sz="2800" dirty="0"/>
              <a:t>он был на </a:t>
            </a:r>
            <a:r>
              <a:rPr lang="ru-RU" sz="2800" dirty="0" smtClean="0"/>
              <a:t>фронте командиром </a:t>
            </a:r>
            <a:r>
              <a:rPr lang="ru-RU" sz="2800" dirty="0"/>
              <a:t>батареи, попал в плен и через год погиб. </a:t>
            </a:r>
            <a:r>
              <a:rPr lang="ru-RU" dirty="0"/>
              <a:t>В этом же техникуме, в тоже время преподавал </a:t>
            </a:r>
            <a:r>
              <a:rPr lang="ru-RU" dirty="0" smtClean="0"/>
              <a:t>историю </a:t>
            </a:r>
            <a:r>
              <a:rPr lang="ru-RU" dirty="0"/>
              <a:t>еще один дядя </a:t>
            </a:r>
            <a:r>
              <a:rPr lang="ru-RU" dirty="0" smtClean="0"/>
              <a:t>Костиной Л.Л., </a:t>
            </a:r>
            <a:r>
              <a:rPr lang="ru-RU" dirty="0"/>
              <a:t>Шилов Иван Алексеевич. Иван Алексеевич, как и его брат ушел добровольцем на войну. </a:t>
            </a:r>
            <a:r>
              <a:rPr lang="ru-RU" dirty="0" smtClean="0"/>
              <a:t>Братья, </a:t>
            </a:r>
            <a:r>
              <a:rPr lang="ru-RU" dirty="0"/>
              <a:t>уходя на </a:t>
            </a:r>
            <a:r>
              <a:rPr lang="ru-RU" dirty="0" smtClean="0"/>
              <a:t>фронт, </a:t>
            </a:r>
            <a:r>
              <a:rPr lang="ru-RU" dirty="0"/>
              <a:t>дали маме Людмилы Леонидовны, Анне </a:t>
            </a:r>
            <a:r>
              <a:rPr lang="ru-RU" dirty="0" smtClean="0"/>
              <a:t>Алексеевне, </a:t>
            </a:r>
            <a:r>
              <a:rPr lang="ru-RU" dirty="0"/>
              <a:t>напутственные слова: «Учись здесь, тебе хлеб будет всегда обеспечен». Поэтому </a:t>
            </a:r>
            <a:r>
              <a:rPr lang="ru-RU" dirty="0" smtClean="0"/>
              <a:t> в 1941-1945 </a:t>
            </a:r>
            <a:r>
              <a:rPr lang="ru-RU" dirty="0"/>
              <a:t>годы Анна Алексеевна закончила техникум и стала работать </a:t>
            </a:r>
            <a:r>
              <a:rPr lang="ru-RU" dirty="0" smtClean="0"/>
              <a:t>на </a:t>
            </a:r>
            <a:r>
              <a:rPr lang="ru-RU" dirty="0"/>
              <a:t>Мотовилихинских заводах.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011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6E0245F-1A8D-EF07-04A0-C77A83E1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65" y="1002031"/>
            <a:ext cx="11701956" cy="5174932"/>
          </a:xfrm>
        </p:spPr>
        <p:txBody>
          <a:bodyPr/>
          <a:lstStyle/>
          <a:p>
            <a:pPr algn="just"/>
            <a:r>
              <a:rPr lang="ru-RU" sz="2400" dirty="0"/>
              <a:t>Людмила Леонидовна поступила на работу в колледж еще в 1980 году, вместе со своим мужем. Она работает в ППК им. Н.Г. Славянова до сих пор. Здесь у нее учились: племянник Логинов Илья, племянница Логинова Ирина и ее сын Костин Алексей. </a:t>
            </a:r>
          </a:p>
          <a:p>
            <a:pPr algn="just"/>
            <a:r>
              <a:rPr lang="ru-RU" sz="2400" dirty="0" smtClean="0"/>
              <a:t>Преподаватель </a:t>
            </a:r>
            <a:r>
              <a:rPr lang="ru-RU" sz="2400" dirty="0"/>
              <a:t>благодарит своих наставников, которые ее многому научили: Непомнящую Алину Константиновну, Давыдову Любовь Васильевну, Климова Льва Ивановича – эти </a:t>
            </a:r>
            <a:r>
              <a:rPr lang="ru-RU" sz="2400" dirty="0" smtClean="0"/>
              <a:t>педагоги </a:t>
            </a:r>
            <a:r>
              <a:rPr lang="ru-RU" sz="2400" dirty="0"/>
              <a:t>очень помогли Людмиле Леонидовне, когда она делала свои первые шаги в </a:t>
            </a:r>
            <a:r>
              <a:rPr lang="ru-RU" sz="2400" dirty="0" smtClean="0"/>
              <a:t>педагогической деятельности. </a:t>
            </a:r>
            <a:endParaRPr lang="ru-RU" sz="2400" dirty="0"/>
          </a:p>
          <a:p>
            <a:pPr algn="just"/>
            <a:r>
              <a:rPr lang="ru-RU" sz="2400" dirty="0" smtClean="0"/>
              <a:t>Своим </a:t>
            </a:r>
            <a:r>
              <a:rPr lang="ru-RU" sz="2400" dirty="0"/>
              <a:t>студентам Костина Людмила Леонидовна хочет сказать следующее:</a:t>
            </a:r>
          </a:p>
          <a:p>
            <a:pPr marL="0" indent="0" algn="just">
              <a:buNone/>
            </a:pPr>
            <a:r>
              <a:rPr lang="ru-RU" sz="2400" dirty="0"/>
              <a:t>«Вы очень нужны нашей </a:t>
            </a:r>
            <a:r>
              <a:rPr lang="ru-RU" sz="2400" dirty="0" smtClean="0"/>
              <a:t>стране, </a:t>
            </a:r>
            <a:r>
              <a:rPr lang="ru-RU" sz="2400" dirty="0"/>
              <a:t>ваша специальность сейчас </a:t>
            </a:r>
            <a:r>
              <a:rPr lang="ru-RU" sz="2400" dirty="0" smtClean="0"/>
              <a:t>как никогда </a:t>
            </a:r>
            <a:r>
              <a:rPr lang="ru-RU" sz="2400" dirty="0"/>
              <a:t>востребована. От вас зависит будущее нашей </a:t>
            </a:r>
            <a:r>
              <a:rPr lang="ru-RU" sz="2400" dirty="0" smtClean="0"/>
              <a:t>страны: богатой </a:t>
            </a:r>
            <a:r>
              <a:rPr lang="ru-RU" sz="2400" dirty="0"/>
              <a:t>или бедной будет Россия, </a:t>
            </a:r>
            <a:r>
              <a:rPr lang="ru-RU" sz="2400" dirty="0" smtClean="0"/>
              <a:t>процветающей </a:t>
            </a:r>
            <a:r>
              <a:rPr lang="ru-RU" sz="2400" dirty="0"/>
              <a:t>или </a:t>
            </a:r>
            <a:r>
              <a:rPr lang="ru-RU" sz="2400" dirty="0" smtClean="0"/>
              <a:t>же она </a:t>
            </a:r>
            <a:r>
              <a:rPr lang="ru-RU" sz="2400" dirty="0"/>
              <a:t>пойдет по иному направлению. Осваивайте свою специальность, ваша профессия нужна стране. Мы, как ваши преподаватели и наставники, всегда рады вашим успехам и </a:t>
            </a:r>
            <a:r>
              <a:rPr lang="ru-RU" sz="2400" dirty="0" smtClean="0"/>
              <a:t>достижениям».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923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420D261-67B5-4A83-5076-DFF949E80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Новиков Владимир Дмитриевич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="" xmlns:a16="http://schemas.microsoft.com/office/drawing/2014/main" id="{B424AFC5-DB95-1D06-B997-F1F1A700A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338" y="1690689"/>
            <a:ext cx="6076686" cy="316706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Закончил Пермский государственный университет им. М. Горького по специальности </a:t>
            </a:r>
            <a:r>
              <a:rPr lang="ru-RU" sz="2400" dirty="0" smtClean="0"/>
              <a:t>«Преподаватель </a:t>
            </a:r>
            <a:r>
              <a:rPr lang="ru-RU" sz="2400" dirty="0"/>
              <a:t>истории и обществоведения». </a:t>
            </a:r>
          </a:p>
        </p:txBody>
      </p:sp>
      <p:pic>
        <p:nvPicPr>
          <p:cNvPr id="20" name="Объект 19" descr="Изображение выглядит как в помещении, стена, одежда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3E8DE034-E0E5-F4D7-DBDD-661B423105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464677"/>
            <a:ext cx="4616776" cy="3730747"/>
          </a:xfrm>
        </p:spPr>
      </p:pic>
    </p:spTree>
    <p:extLst>
      <p:ext uri="{BB962C8B-B14F-4D97-AF65-F5344CB8AC3E}">
        <p14:creationId xmlns:p14="http://schemas.microsoft.com/office/powerpoint/2010/main" val="157739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1" name="Объект 10">
            <a:extLst>
              <a:ext uri="{FF2B5EF4-FFF2-40B4-BE49-F238E27FC236}">
                <a16:creationId xmlns="" xmlns:a16="http://schemas.microsoft.com/office/drawing/2014/main" id="{B424AFC5-DB95-1D06-B997-F1F1A700A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819" y="877689"/>
            <a:ext cx="7866231" cy="5549166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Владимир Дмитриевич выбрал профессию историка, потому что ему с детства нравилось узнавать что-то необычное и новое. </a:t>
            </a:r>
          </a:p>
          <a:p>
            <a:r>
              <a:rPr lang="ru-RU" sz="2400" dirty="0"/>
              <a:t>Преподавательскую деятельность он начал в 1982 году, после окончания университета. Сначала Владимир Дмитриевич работал учителем сельской школы, потом директором школы в поселке Половинка Чусовского района. Приехав в Пермь он устроился заместителем директора по хозяйственной части Авиационного техникума. На сегодняшний день </a:t>
            </a:r>
            <a:r>
              <a:rPr lang="ru-RU" sz="2400" dirty="0" smtClean="0"/>
              <a:t>педагог </a:t>
            </a:r>
            <a:r>
              <a:rPr lang="ru-RU" sz="2400" dirty="0"/>
              <a:t>уже 25 лет работает в ППК им. Н.Г. </a:t>
            </a:r>
            <a:r>
              <a:rPr lang="ru-RU" sz="2400" dirty="0" smtClean="0"/>
              <a:t>Славянова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ru-RU" sz="2400" dirty="0"/>
              <a:t>его общий </a:t>
            </a:r>
            <a:r>
              <a:rPr lang="ru-RU" sz="2400" dirty="0" smtClean="0"/>
              <a:t>педагогический стаж - 38 </a:t>
            </a:r>
            <a:r>
              <a:rPr lang="ru-RU" sz="2400" dirty="0"/>
              <a:t>лет. </a:t>
            </a:r>
          </a:p>
          <a:p>
            <a:r>
              <a:rPr lang="ru-RU" sz="2400" dirty="0"/>
              <a:t>Новиков В.Д. </a:t>
            </a:r>
            <a:r>
              <a:rPr lang="ru-RU" sz="2400" dirty="0" smtClean="0"/>
              <a:t>преподаёт такие учебные дисциплины, как «Философия», «Основы права», «История», «Основы </a:t>
            </a:r>
            <a:r>
              <a:rPr lang="ru-RU" sz="2400" dirty="0"/>
              <a:t>экономической </a:t>
            </a:r>
            <a:r>
              <a:rPr lang="ru-RU" sz="2400" dirty="0" smtClean="0"/>
              <a:t>деятельности», «Основы правового обеспечения и основы экономики организации», «Обществознание», «Основы </a:t>
            </a:r>
            <a:r>
              <a:rPr lang="ru-RU" sz="2400" dirty="0"/>
              <a:t>социологии и </a:t>
            </a:r>
            <a:r>
              <a:rPr lang="ru-RU" sz="2400" dirty="0" smtClean="0"/>
              <a:t>политологии».</a:t>
            </a:r>
            <a:endParaRPr lang="ru-RU" sz="2400" dirty="0"/>
          </a:p>
        </p:txBody>
      </p:sp>
      <p:pic>
        <p:nvPicPr>
          <p:cNvPr id="14" name="Рисунок 13" descr="Изображение выглядит как человек, Человеческое лицо, одежда, Подбород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985AE6F9-6D9C-CA99-3C2D-7F8EEC75D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68" y="456879"/>
            <a:ext cx="3884414" cy="59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29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2C526DD9-49ED-1182-82D3-72FB058352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Своим студентам Владимир Дмитриевич всегда говорит:</a:t>
            </a:r>
          </a:p>
          <a:p>
            <a:pPr marL="0" indent="0" algn="just">
              <a:buNone/>
            </a:pPr>
            <a:r>
              <a:rPr lang="ru-RU" sz="2400" dirty="0" smtClean="0"/>
              <a:t>- «</a:t>
            </a:r>
            <a:r>
              <a:rPr lang="ru-RU" sz="2400" dirty="0"/>
              <a:t>Будьте порядочными, не злыми, прислушивайтесь к тому, что говорят преподаватели и родители. Уважайте окружающих вас людей. Стремитесь достичь поставленной вами хорошей цели и у вас все получиться</a:t>
            </a:r>
            <a:r>
              <a:rPr lang="ru-RU" sz="2400" dirty="0" smtClean="0"/>
              <a:t>»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- «</a:t>
            </a:r>
            <a:r>
              <a:rPr lang="ru-RU" sz="2400" dirty="0"/>
              <a:t>Будь полезен человечеству, чтобы о тебе помнили только с уважением и восхищением или любовью».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848" y="2172832"/>
            <a:ext cx="4553892" cy="36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36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D3DEB56D-7914-6E7A-E9E2-6A1F0BC3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429"/>
            <a:ext cx="10515600" cy="1352934"/>
          </a:xfrm>
        </p:spPr>
        <p:txBody>
          <a:bodyPr>
            <a:normAutofit/>
          </a:bodyPr>
          <a:lstStyle/>
          <a:p>
            <a:r>
              <a:rPr lang="ru-RU" dirty="0"/>
              <a:t>Смирнова Елена Владимировна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575705EF-B218-ABE6-E509-28B13E356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0817"/>
            <a:ext cx="6986068" cy="417614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Образование: </a:t>
            </a:r>
            <a:r>
              <a:rPr lang="ru-RU" dirty="0"/>
              <a:t>в</a:t>
            </a:r>
            <a:r>
              <a:rPr lang="ru-RU" dirty="0" smtClean="0"/>
              <a:t>ысшее</a:t>
            </a:r>
            <a:r>
              <a:rPr lang="ru-RU" dirty="0"/>
              <a:t>, инженер – экономист, мастер производственного </a:t>
            </a:r>
            <a:r>
              <a:rPr lang="ru-RU" dirty="0" smtClean="0"/>
              <a:t>обучения</a:t>
            </a:r>
            <a:endParaRPr lang="en-US" dirty="0" smtClean="0"/>
          </a:p>
          <a:p>
            <a:r>
              <a:rPr lang="ru-RU" dirty="0"/>
              <a:t>Отличник профессионально-технического образования </a:t>
            </a:r>
            <a:r>
              <a:rPr lang="ru-RU" dirty="0" smtClean="0"/>
              <a:t>РСФСР</a:t>
            </a:r>
            <a:endParaRPr lang="en-US" dirty="0" smtClean="0"/>
          </a:p>
          <a:p>
            <a:r>
              <a:rPr lang="ru-RU" dirty="0" smtClean="0"/>
              <a:t>Главный эксперт регионального </a:t>
            </a:r>
            <a:r>
              <a:rPr lang="ru-RU" dirty="0"/>
              <a:t>чемпионата </a:t>
            </a:r>
            <a:r>
              <a:rPr lang="ru-RU" dirty="0" smtClean="0"/>
              <a:t>«Молодые профессионалы» </a:t>
            </a:r>
            <a:r>
              <a:rPr lang="ru-RU" dirty="0"/>
              <a:t>Пермского края (компетенция </a:t>
            </a:r>
            <a:r>
              <a:rPr lang="ru-RU" dirty="0" smtClean="0"/>
              <a:t>Неразрушающий контроль)</a:t>
            </a:r>
          </a:p>
          <a:p>
            <a:r>
              <a:rPr lang="ru-RU" dirty="0" smtClean="0"/>
              <a:t>Эксперт-компатриот </a:t>
            </a:r>
            <a:r>
              <a:rPr lang="ru-RU" dirty="0"/>
              <a:t>VIII Открытого регионального чемпионата </a:t>
            </a:r>
            <a:r>
              <a:rPr lang="ru-RU" dirty="0" smtClean="0"/>
              <a:t>«Молодые профессионалы» Пермского </a:t>
            </a:r>
            <a:r>
              <a:rPr lang="ru-RU" dirty="0"/>
              <a:t>края. </a:t>
            </a:r>
            <a:r>
              <a:rPr lang="ru-RU" dirty="0" smtClean="0"/>
              <a:t>(компетенция «Работа </a:t>
            </a:r>
            <a:r>
              <a:rPr lang="ru-RU" dirty="0"/>
              <a:t>на токарных универсальных </a:t>
            </a:r>
            <a:r>
              <a:rPr lang="ru-RU" dirty="0" smtClean="0"/>
              <a:t>станках»)</a:t>
            </a:r>
            <a:endParaRPr lang="ru-RU" dirty="0"/>
          </a:p>
        </p:txBody>
      </p:sp>
      <p:pic>
        <p:nvPicPr>
          <p:cNvPr id="22" name="Объект 5" descr="Изображение выглядит как Человеческое лицо, человек, одежда, Подбород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A7732ADA-3899-6705-6E74-ABF65433E9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3"/>
          <a:stretch/>
        </p:blipFill>
        <p:spPr>
          <a:xfrm>
            <a:off x="7824268" y="1539088"/>
            <a:ext cx="3848099" cy="4727449"/>
          </a:xfrm>
        </p:spPr>
      </p:pic>
    </p:spTree>
    <p:extLst>
      <p:ext uri="{BB962C8B-B14F-4D97-AF65-F5344CB8AC3E}">
        <p14:creationId xmlns:p14="http://schemas.microsoft.com/office/powerpoint/2010/main" val="3069413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575705EF-B218-ABE6-E509-28B13E356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498" y="881328"/>
            <a:ext cx="6877750" cy="52956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/>
              <a:t>Смирнова Елена Владимировна, свою будущую профессию – мастер производственного обучения, выбрала по совету своего наставника, Героя Социалистического труда Климовой Александры Павловны. Она, как и Елена Владимировна, тоже работала мастером производственного обучения. И тогда еще студентке Смирновой, Александра Павловна дала следующее напутствие: «Попробуй! У тебя получиться». </a:t>
            </a:r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Елена </a:t>
            </a:r>
            <a:r>
              <a:rPr lang="ru-RU" dirty="0"/>
              <a:t>Владимировна последовала ее совету, и вот уже 40 лет работает мастером на фрезерном участке в колледже. Сначала это было СПТУ № 3 им. П.М. </a:t>
            </a:r>
            <a:r>
              <a:rPr lang="ru-RU" dirty="0" err="1"/>
              <a:t>Непряхина</a:t>
            </a:r>
            <a:r>
              <a:rPr lang="ru-RU" dirty="0"/>
              <a:t>, после реорганизации </a:t>
            </a:r>
            <a:r>
              <a:rPr lang="ru-RU" dirty="0" smtClean="0"/>
              <a:t>- ППК </a:t>
            </a:r>
            <a:r>
              <a:rPr lang="ru-RU" dirty="0"/>
              <a:t>им. Н.Г. Славянова. </a:t>
            </a:r>
          </a:p>
        </p:txBody>
      </p:sp>
      <p:pic>
        <p:nvPicPr>
          <p:cNvPr id="3074" name="Picture 2" descr="https://sun9-12.userapi.com/impg/n6GAccB4yEeBdILPrY-rpRsHaIu96jKCCCaOUQ/TkM3hvYjhT8.jpg?size=1200x1600&amp;quality=95&amp;sign=8f5d694294b04724a2ad01ea5ea12113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8" y="862429"/>
            <a:ext cx="4222552" cy="53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31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575705EF-B218-ABE6-E509-28B13E356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513" y="1189987"/>
            <a:ext cx="6889687" cy="4986976"/>
          </a:xfrm>
        </p:spPr>
        <p:txBody>
          <a:bodyPr>
            <a:normAutofit/>
          </a:bodyPr>
          <a:lstStyle/>
          <a:p>
            <a:r>
              <a:rPr lang="ru-RU" dirty="0"/>
              <a:t>Своим студентам Смирнова Елена Владимировна в качестве наставления говорит следующее: </a:t>
            </a:r>
          </a:p>
          <a:p>
            <a:r>
              <a:rPr lang="ru-RU" dirty="0"/>
              <a:t>«Ставьте перед собой большие цели!»</a:t>
            </a:r>
          </a:p>
          <a:p>
            <a:r>
              <a:rPr lang="ru-RU" dirty="0"/>
              <a:t>«Чтобы быть хорошим преподавателем, нужно любить то, что преподаешь, и любить тех, кому преподаешь…» (В. Ключевский)</a:t>
            </a:r>
          </a:p>
        </p:txBody>
      </p:sp>
      <p:pic>
        <p:nvPicPr>
          <p:cNvPr id="4098" name="Picture 2" descr="В колледже им. Славянова стартовали профессиональные пробы для школьников из Голованово 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788" y="1629625"/>
            <a:ext cx="4372823" cy="43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1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420D261-67B5-4A83-5076-DFF949E80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Алексей Аркадьевич Дровосеков</a:t>
            </a:r>
          </a:p>
        </p:txBody>
      </p:sp>
      <p:sp>
        <p:nvSpPr>
          <p:cNvPr id="18" name="Объект 17">
            <a:extLst>
              <a:ext uri="{FF2B5EF4-FFF2-40B4-BE49-F238E27FC236}">
                <a16:creationId xmlns="" xmlns:a16="http://schemas.microsoft.com/office/drawing/2014/main" id="{4CE74C7A-3121-0A18-89D2-22F70C673C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/>
              <a:t>Образование: </a:t>
            </a:r>
          </a:p>
          <a:p>
            <a:pPr marL="0" indent="0">
              <a:buNone/>
            </a:pPr>
            <a:r>
              <a:rPr lang="ru-RU" sz="2400" dirty="0"/>
              <a:t>В 1980 году закончил СПТУ-2 по профессии «Тракторист-машинист широкого профиля», имеет удостоверение 2-го класса. В 1983 году поступил в «Очерский индустриально-педагогический колледж» на специальность «Мастер производственного обучения. Автомеханик», который успешно закончил. Недавно получил высшее образование по специальности «Экономист». </a:t>
            </a:r>
          </a:p>
        </p:txBody>
      </p:sp>
      <p:pic>
        <p:nvPicPr>
          <p:cNvPr id="11" name="Объект 10" descr="Изображение выглядит как человек, Человеческое лицо, одежда, сороч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AD3686B-383C-1D07-0631-0F42D4A23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96" y="1825625"/>
            <a:ext cx="4157931" cy="4351338"/>
          </a:xfrm>
        </p:spPr>
      </p:pic>
    </p:spTree>
    <p:extLst>
      <p:ext uri="{BB962C8B-B14F-4D97-AF65-F5344CB8AC3E}">
        <p14:creationId xmlns:p14="http://schemas.microsoft.com/office/powerpoint/2010/main" val="270258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6AA46FAB-7322-625F-31C2-6F51958E6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37" y="919782"/>
            <a:ext cx="11008201" cy="5257181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Алексей Аркадьевич занимает в ГБПОУ «Пермский политехнический колледж им. Н.Г. Славянова» должность </a:t>
            </a:r>
            <a:r>
              <a:rPr lang="ru-RU" sz="2400" dirty="0" smtClean="0"/>
              <a:t>мастера производственного обучения. </a:t>
            </a:r>
            <a:r>
              <a:rPr lang="ru-RU" sz="2400" dirty="0"/>
              <a:t>Профессию педагога </a:t>
            </a:r>
            <a:r>
              <a:rPr lang="ru-RU" sz="2400" dirty="0" smtClean="0"/>
              <a:t>Дровосеков А.А. </a:t>
            </a:r>
            <a:r>
              <a:rPr lang="ru-RU" sz="2400" dirty="0"/>
              <a:t>выбрал по совету друзей, в итоге с этой деятельностью он связал всю свою дальнейшую жизнь. Алексей Аркадьевич преподает с 1986 года, за это время он </a:t>
            </a:r>
            <a:r>
              <a:rPr lang="ru-RU" sz="2400" dirty="0" smtClean="0"/>
              <a:t>вёл такие учебные дисциплины, как «Теоретическая подготовка водителей», «Грузовые перевозки», «Безопасность </a:t>
            </a:r>
            <a:r>
              <a:rPr lang="ru-RU" sz="2400" dirty="0"/>
              <a:t>дорожного </a:t>
            </a:r>
            <a:r>
              <a:rPr lang="ru-RU" sz="2400" dirty="0" smtClean="0"/>
              <a:t>движения», слесарную </a:t>
            </a:r>
            <a:r>
              <a:rPr lang="ru-RU" sz="2400" dirty="0"/>
              <a:t>практику в мастерских училища № 8 и лицея № 3 города Пермь. Также в лицее № 3, </a:t>
            </a:r>
            <a:r>
              <a:rPr lang="ru-RU" sz="2400" dirty="0" smtClean="0"/>
              <a:t>педагог являлся старшим мастером </a:t>
            </a:r>
            <a:r>
              <a:rPr lang="ru-RU" sz="2400" dirty="0"/>
              <a:t>в течении 6 лет до его объединения с колледжем им. Н.Г. Славянова. После объединения ПУ-88 с лицеем № 3, а позже колледжа им. Н.Г. Славянова, Алексей Аркадьевич продолжил трудиться в данной специализации. </a:t>
            </a:r>
          </a:p>
          <a:p>
            <a:r>
              <a:rPr lang="ru-RU" sz="2400" dirty="0"/>
              <a:t>Своим главным наставником Дровосеков А.А. считает </a:t>
            </a:r>
            <a:r>
              <a:rPr lang="ru-RU" sz="2400" dirty="0" err="1"/>
              <a:t>Бурдина</a:t>
            </a:r>
            <a:r>
              <a:rPr lang="ru-RU" sz="2400" dirty="0"/>
              <a:t> Виктора Павловича, который передал ему в 1987 году слесарную мастерскую. </a:t>
            </a:r>
          </a:p>
          <a:p>
            <a:r>
              <a:rPr lang="ru-RU" sz="2400" dirty="0"/>
              <a:t>Своим студентам </a:t>
            </a:r>
            <a:r>
              <a:rPr lang="ru-RU" sz="2400" dirty="0" smtClean="0"/>
              <a:t>педагог в </a:t>
            </a:r>
            <a:r>
              <a:rPr lang="ru-RU" sz="2400" dirty="0"/>
              <a:t>качестве наставления желает: «Не бойся, что не получилось, бойся, что не попробовал». </a:t>
            </a:r>
          </a:p>
          <a:p>
            <a:r>
              <a:rPr lang="ru-RU" sz="2400" dirty="0"/>
              <a:t>Сам же Алексей Аркадьевич в качестве ориентира придерживается такого жизненного кредо: «Уважай других, чтобы уважали тебя». </a:t>
            </a:r>
          </a:p>
        </p:txBody>
      </p:sp>
    </p:spTree>
    <p:extLst>
      <p:ext uri="{BB962C8B-B14F-4D97-AF65-F5344CB8AC3E}">
        <p14:creationId xmlns:p14="http://schemas.microsoft.com/office/powerpoint/2010/main" val="229053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8DF0ACFA-93E7-5697-343C-EB3B081A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Никулина Наталья Федоровна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4D1A2F35-0B80-23E9-027C-591AA35C6D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высшее, Пермский государственный педагогический институт, 1983 год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Профессия -  </a:t>
            </a:r>
            <a:r>
              <a:rPr lang="ru-RU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специальность- учитель математики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Должность- </a:t>
            </a:r>
            <a:r>
              <a:rPr lang="ru-RU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Изображение выглядит как человек, одежда, Человеческое лицо, улыб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A94AE18-CFC9-09F5-A21E-605017B99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55" y="1382679"/>
            <a:ext cx="4278745" cy="4938608"/>
          </a:xfrm>
        </p:spPr>
      </p:pic>
    </p:spTree>
    <p:extLst>
      <p:ext uri="{BB962C8B-B14F-4D97-AF65-F5344CB8AC3E}">
        <p14:creationId xmlns:p14="http://schemas.microsoft.com/office/powerpoint/2010/main" val="264611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C361E434-FB16-D471-A40B-3E176DC6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63" y="881328"/>
            <a:ext cx="11168264" cy="580137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«Выбор </a:t>
            </a:r>
            <a:r>
              <a:rPr lang="ru-RU" sz="3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моей будущей профессии был предопределен, пожалуй, с самого детства. Я любила играть «в школу» то с куклами, то с подружками. Мне нравилось быть учителем: что-то объяснять, выставлять оценки «в журнал». Возможно, это предопределено генами: моя мама – воспитатель детского сада, продолжительное время была заведующей </a:t>
            </a:r>
            <a:r>
              <a:rPr lang="ru-RU" sz="3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детского сада</a:t>
            </a:r>
            <a:r>
              <a:rPr lang="ru-RU" sz="3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 выделила несколько основных положений, которые стали решающими в моем выборе: </a:t>
            </a:r>
            <a:endParaRPr lang="ru-RU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Преподаватель дает знания. </a:t>
            </a:r>
            <a:endParaRPr lang="ru-RU" sz="34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Преподавательская деятельность даёт возможность </a:t>
            </a:r>
            <a:r>
              <a:rPr lang="ru-RU" sz="3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развиваться. </a:t>
            </a:r>
            <a:endParaRPr lang="ru-RU" sz="34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учебном заведении преподаватель постоянно окружен обучающимися, следовательно, перенимает от них их энергию и задор. Ведь не зря же говорят, что учителя молодеют со своими учениками, и эти минуты всегда ценны. </a:t>
            </a:r>
            <a:endParaRPr lang="ru-RU" sz="34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Возможность почувствовать себя значимым.</a:t>
            </a:r>
            <a:endParaRPr lang="ru-RU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2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C361E434-FB16-D471-A40B-3E176DC6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819" y="982920"/>
            <a:ext cx="5117506" cy="5194043"/>
          </a:xfrm>
        </p:spPr>
        <p:txBody>
          <a:bodyPr>
            <a:normAutofit fontScale="70000" lnSpcReduction="20000"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Свою педагогическую деятельность начала в 1983 году в ГПТУ №103, которое было </a:t>
            </a: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1984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году реорганизовано   в Среднее профессионально-техническое училище № 88. </a:t>
            </a:r>
            <a:endParaRPr lang="ru-RU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2008 г. ГОУ НПО «Профессиональное училище №88» присоединяют к ГОУ НПО «Профессиональный лицей №3 им. П.М. Непряхина». </a:t>
            </a:r>
            <a:endParaRPr lang="ru-RU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ГБПОУ «Пермский политехнический колледж имени Н.Г. Славянова» работаю с 2012 года, который является правопреемником профессионального лицея №3.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Общий стаж педагогической работы- 40 лет.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Объект 9" descr="Изображение выглядит как одежда, Человеческое лицо, человек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ED44537-5CD1-4479-E96F-D6822906E7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45" y="3843258"/>
            <a:ext cx="4096456" cy="2704300"/>
          </a:xfr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7682F91-59A7-465C-6A82-5619423314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90" y="62623"/>
            <a:ext cx="6604831" cy="4024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24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3912" y="0"/>
            <a:ext cx="844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omic Sans MS" pitchFamily="66" charset="0"/>
              </a:rPr>
              <a:t>Тема выступления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3819" y="6547558"/>
            <a:ext cx="11701957" cy="33864"/>
          </a:xfrm>
          <a:prstGeom prst="line">
            <a:avLst/>
          </a:prstGeom>
          <a:ln>
            <a:solidFill>
              <a:srgbClr val="0058B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3819" y="169277"/>
            <a:ext cx="11814402" cy="1200150"/>
            <a:chOff x="1735758" y="211648"/>
            <a:chExt cx="11814402" cy="12001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35758" y="211648"/>
              <a:ext cx="11814402" cy="1200150"/>
              <a:chOff x="170402" y="170859"/>
              <a:chExt cx="11814402" cy="12001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70402" y="170859"/>
                <a:ext cx="11814402" cy="523875"/>
                <a:chOff x="-90451" y="-4606"/>
                <a:chExt cx="11814701" cy="52387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3724273" y="473550"/>
                  <a:ext cx="7999977" cy="45719"/>
                </a:xfrm>
                <a:prstGeom prst="rect">
                  <a:avLst/>
                </a:prstGeom>
                <a:solidFill>
                  <a:srgbClr val="0058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-90451" y="-4606"/>
                  <a:ext cx="4874964" cy="523875"/>
                  <a:chOff x="-90451" y="-4606"/>
                  <a:chExt cx="4874964" cy="523875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-90451" y="-4606"/>
                    <a:ext cx="4874964" cy="523875"/>
                  </a:xfrm>
                  <a:prstGeom prst="rect">
                    <a:avLst/>
                  </a:prstGeom>
                  <a:solidFill>
                    <a:srgbClr val="0058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9" name="Рисунок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224" y="167426"/>
                    <a:ext cx="4051643" cy="2311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5400000">
                <a:off x="3368017" y="581969"/>
                <a:ext cx="673204" cy="9048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r="3313" b="2296"/>
            <a:stretch/>
          </p:blipFill>
          <p:spPr>
            <a:xfrm>
              <a:off x="1735758" y="217665"/>
              <a:ext cx="506519" cy="511841"/>
            </a:xfrm>
            <a:prstGeom prst="rect">
              <a:avLst/>
            </a:prstGeom>
          </p:spPr>
        </p:pic>
      </p:grp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C361E434-FB16-D471-A40B-3E176DC6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819" y="982920"/>
            <a:ext cx="4418181" cy="519404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 2004 по 2009 годы – заместитель директора по учебно-методической работе, с 2009 по 2011 годы –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директора по учебной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" name="Объект 9" descr="Изображение выглядит как одежда, человек, дерево, баге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001FB6B-C3FA-D6BF-5EA4-72E2747E9D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12621" r="1905" b="4045"/>
          <a:stretch/>
        </p:blipFill>
        <p:spPr>
          <a:xfrm>
            <a:off x="407078" y="1357352"/>
            <a:ext cx="5357009" cy="34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30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2984</TotalTime>
  <Words>3126</Words>
  <Application>Microsoft Office PowerPoint</Application>
  <PresentationFormat>Широкоэкранный</PresentationFormat>
  <Paragraphs>185</Paragraphs>
  <Slides>37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Andale Sans UI</vt:lpstr>
      <vt:lpstr>Arial</vt:lpstr>
      <vt:lpstr>Calibri</vt:lpstr>
      <vt:lpstr>Calibri Light</vt:lpstr>
      <vt:lpstr>Comic Sans MS</vt:lpstr>
      <vt:lpstr>Symbol</vt:lpstr>
      <vt:lpstr>Tahoma</vt:lpstr>
      <vt:lpstr>Times New Roman</vt:lpstr>
      <vt:lpstr>Тема Office</vt:lpstr>
      <vt:lpstr>Презентация PowerPoint</vt:lpstr>
      <vt:lpstr>В честь Дня СПО студенты ГБПОУ «Пермского политехнического колледжа имени Н.Г. Славянова» взяли интервью у своих преподавателей, которые отдали жизнь преподаванию </vt:lpstr>
      <vt:lpstr>Презентация PowerPoint</vt:lpstr>
      <vt:lpstr>Алексей Аркадьевич Дровосеков</vt:lpstr>
      <vt:lpstr>Презентация PowerPoint</vt:lpstr>
      <vt:lpstr>Никулина Наталья Федоровна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Мишланова Людмила Петровна</vt:lpstr>
      <vt:lpstr>Презентация PowerPoint</vt:lpstr>
      <vt:lpstr>Презентация PowerPoint</vt:lpstr>
      <vt:lpstr>Алмакаева Валентина Нургалиевна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Костина Людмила Леонидовна</vt:lpstr>
      <vt:lpstr>Презентация PowerPoint</vt:lpstr>
      <vt:lpstr>Презентация PowerPoint</vt:lpstr>
      <vt:lpstr>Новиков Владимир Дмитриевич</vt:lpstr>
      <vt:lpstr>Презентация PowerPoint</vt:lpstr>
      <vt:lpstr>Презентация PowerPoint</vt:lpstr>
      <vt:lpstr>Смирнова Елена Владимировна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Кадочникова Наталья Владимировна</dc:creator>
  <cp:lastModifiedBy>Полина Корнейчук</cp:lastModifiedBy>
  <cp:revision>233</cp:revision>
  <cp:lastPrinted>2022-01-17T04:05:35Z</cp:lastPrinted>
  <dcterms:created xsi:type="dcterms:W3CDTF">2018-04-14T11:41:09Z</dcterms:created>
  <dcterms:modified xsi:type="dcterms:W3CDTF">2023-09-18T10:06:23Z</dcterms:modified>
</cp:coreProperties>
</file>