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9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6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814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84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4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5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04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1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33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46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9C66-1558-48A6-AD89-445CCB506D7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50E9-D97F-41DD-949F-D41D9700F2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73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ik4.edu.27.ru/files/uploads/images/personal/raznoe/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635819"/>
            <a:ext cx="4427983" cy="312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87106"/>
            <a:ext cx="4389885" cy="471004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Уважаемые родители </a:t>
            </a:r>
          </a:p>
          <a:p>
            <a:pPr marL="0" indent="0" algn="ctr">
              <a:buNone/>
            </a:pPr>
            <a:r>
              <a:rPr lang="ru-RU" sz="1600" dirty="0" smtClean="0"/>
              <a:t>(законные представители)</a:t>
            </a:r>
          </a:p>
          <a:p>
            <a:pPr marL="0" indent="0" algn="ctr">
              <a:buNone/>
            </a:pPr>
            <a:r>
              <a:rPr lang="ru-RU" sz="1600" dirty="0" smtClean="0"/>
              <a:t>Если вы столкнулись со случаем вымогательства или коррупции в нашем колледже, то можете  сообщить об этом директору по прямому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телефону: (342) 260-21-92 </a:t>
            </a:r>
          </a:p>
          <a:p>
            <a:pPr marL="0" lvl="0" indent="0" algn="ctr">
              <a:buNone/>
            </a:pP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1800" b="1" dirty="0" smtClean="0"/>
              <a:t>Каждое обращение будет оперативно рассмотрено </a:t>
            </a:r>
            <a:r>
              <a:rPr lang="ru-RU" sz="1800" b="1" dirty="0" smtClean="0"/>
              <a:t>в </a:t>
            </a:r>
            <a:r>
              <a:rPr lang="ru-RU" sz="1800" b="1" dirty="0" smtClean="0"/>
              <a:t>наиболее короткие сроки, необходимые для проверки фактов, изложенных в обращении, и по каждому обращению будет принято соответствующее решение с учетом результатов проведенной </a:t>
            </a:r>
            <a:r>
              <a:rPr lang="ru-RU" sz="1800" b="1" dirty="0" smtClean="0"/>
              <a:t>проверки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16632"/>
            <a:ext cx="439147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/>
              <a:t>ГОСУДАРСТВЕННОРЕ БЮДЖЕТНОЕ ПРОФЕССИОНАЛЬНОЕ ОБРАЗОВАТЕЛЬНОЕ УЧРЕЖДЕНИЕ «ПЕРМСКИЙ ПОЛИТЕХНИЧЕСКИЙ КОЛЛЕДЖ ИМЕНИ Н.Г. СЛАВЯНОВА»</a:t>
            </a:r>
          </a:p>
          <a:p>
            <a:pPr marL="0" indent="0" algn="ctr">
              <a:buNone/>
            </a:pPr>
            <a:endParaRPr lang="ru-RU" sz="1400" b="1" dirty="0"/>
          </a:p>
        </p:txBody>
      </p:sp>
      <p:pic>
        <p:nvPicPr>
          <p:cNvPr id="1026" name="Picture 2" descr="http://misanec.ru/wp-content/uploads/2016/03/org_dxvp6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4929" y="1052736"/>
            <a:ext cx="4443810" cy="258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4674929" y="3796462"/>
            <a:ext cx="4289559" cy="24482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ПАМЯТКА 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РОДИТЕЛЯМ ПО АНТИКОРРУПЦИИ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6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496" y="44624"/>
            <a:ext cx="4536504" cy="681337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1400" dirty="0" smtClean="0"/>
              <a:t> Под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</a:rPr>
              <a:t>коррупцией</a:t>
            </a:r>
            <a:r>
              <a:rPr lang="ru-RU" sz="1400" b="1" dirty="0"/>
              <a:t> </a:t>
            </a:r>
            <a:r>
              <a:rPr lang="ru-RU" sz="1400" dirty="0"/>
              <a:t>как социально-правовым явлением обычно понимается </a:t>
            </a:r>
            <a:r>
              <a:rPr lang="ru-RU" sz="1400" dirty="0" err="1"/>
              <a:t>подкупаемость</a:t>
            </a:r>
            <a:r>
              <a:rPr lang="ru-RU" sz="1400" dirty="0"/>
              <a:t> и продажность государственных чиновников, должностных лиц, а также общественных и политических деятелей вообще.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accent2"/>
                </a:solidFill>
              </a:rPr>
              <a:t>Официальное понятие «коррупции» согласно Федеральному закону от 25.12.2008 № 273-ФЗ «О противодействии коррупции» дается следующим образом: 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Коррупция</a:t>
            </a:r>
            <a:r>
              <a:rPr lang="ru-RU" sz="1400" b="1" dirty="0"/>
              <a:t> </a:t>
            </a:r>
            <a:r>
              <a:rPr lang="ru-RU" sz="1400" dirty="0"/>
              <a:t>-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лицами. </a:t>
            </a:r>
          </a:p>
          <a:p>
            <a:pPr marL="0" indent="0">
              <a:buNone/>
            </a:pPr>
            <a:r>
              <a:rPr lang="ru-RU" sz="1400" dirty="0"/>
              <a:t>Уголовный кодекс Российской Федерации предусматривает два вида преступлений, связанных со взяткой: получение взятки (ст. 290) и дача взятки (ст. 291). 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Получение взятки </a:t>
            </a:r>
            <a:r>
              <a:rPr lang="ru-RU" sz="1400" dirty="0"/>
              <a:t>- одно из самых опасных должностных преступлений, особенно если оно совершается группой лиц или сопровождается вымогательством, которое заключается в получении должностным лицом преимуществ и выгод за законные или незаконные действия (бездействие). 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Дача взятки </a:t>
            </a:r>
            <a:r>
              <a:rPr lang="ru-RU" sz="1400" dirty="0"/>
              <a:t>- преступление, направленное на склонение должностного лица к совершению законных или незаконных действий (бездействия), либо предоставлению, получению каких-либо преимуществ в пользу дающего, в том числе за общее покровительство или попустительство по службе. </a:t>
            </a:r>
          </a:p>
          <a:p>
            <a:pPr marL="0" indent="0">
              <a:buNone/>
            </a:pPr>
            <a:r>
              <a:rPr lang="ru-RU" sz="1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Взяткой могут быть</a:t>
            </a:r>
            <a:r>
              <a:rPr lang="ru-RU" sz="1400" dirty="0"/>
              <a:t>: </a:t>
            </a:r>
          </a:p>
          <a:p>
            <a:pPr marL="0" indent="0">
              <a:buNone/>
            </a:pPr>
            <a:r>
              <a:rPr lang="ru-RU" sz="1400" b="1" dirty="0"/>
              <a:t>Предметы </a:t>
            </a:r>
            <a:r>
              <a:rPr lang="ru-RU" sz="1400" dirty="0"/>
              <a:t>- деньги, в том числе валюта, банковские чеки и ценные бумаги, изделия из драгоценных металлов и камней, автомашины, продукты питания, видеотехника, бытовые приборы и другие товары, квартиры, дачи, загородные дома, гаражи, земельные участки и другая недвижимость. </a:t>
            </a:r>
          </a:p>
          <a:p>
            <a:pPr marL="0" indent="0">
              <a:buNone/>
            </a:pPr>
            <a:r>
              <a:rPr lang="ru-RU" sz="1400" b="1" dirty="0"/>
              <a:t>Услуги и выгоды </a:t>
            </a:r>
            <a:r>
              <a:rPr lang="ru-RU" sz="1400" dirty="0"/>
              <a:t>- лечение, ремонтные и строительные работы, санаторные и туристические путевки, поездки за границу, оплата развлечений и других расходов безвозмездно или по заниженной стоимости. </a:t>
            </a:r>
          </a:p>
          <a:p>
            <a:pPr marL="0" indent="0">
              <a:buNone/>
            </a:pPr>
            <a:r>
              <a:rPr lang="ru-RU" sz="1400" b="1" dirty="0"/>
              <a:t>Завуалированная форма взятки </a:t>
            </a:r>
            <a:r>
              <a:rPr lang="ru-RU" sz="1400" dirty="0"/>
              <a:t>- банковская ссуда в долг или под видом погашения несуществующего долга, оплата товаров, купленных по заниженной цене, покупка товаров по завышенной цене, заключение фиктивных трудовых договоров с выплатой зарплаты взяточнику, его родственникам, друзьям, получение льготного кредита, завышение гонораров за лекции, статьи, и книги, «случайный» выигрыш в казино, прощение долга, уменьшение арендной платы, увеличение процентных ставок по кредиту и т.д. </a:t>
            </a:r>
          </a:p>
          <a:p>
            <a:endParaRPr lang="ru-RU" sz="14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0"/>
            <a:ext cx="4498974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100" b="1" dirty="0"/>
              <a:t>Некоторые косвенные признаки предложения взятки: </a:t>
            </a:r>
            <a:endParaRPr lang="ru-RU" sz="1100" dirty="0"/>
          </a:p>
          <a:p>
            <a:pPr marL="0" indent="0" algn="just">
              <a:buNone/>
            </a:pPr>
            <a:r>
              <a:rPr lang="ru-RU" sz="1100" dirty="0"/>
              <a:t>1. Разговор о возможной взятке носит иносказательный характер, речь взяткодателя состоит из односложных предложений, не содержащих открытых заявлений о том, что при положительном решении спорного вопроса он передаст ему деньги или окажет какие-либо услуги; никакие «опасные» выражения при этом не допускаются. </a:t>
            </a:r>
          </a:p>
          <a:p>
            <a:pPr marL="0" indent="0" algn="just">
              <a:buNone/>
            </a:pPr>
            <a:r>
              <a:rPr lang="ru-RU" sz="1100" dirty="0"/>
              <a:t>2. В ходе беседы взяткодатель, при наличии свидетелей или аудио, видеотехники, жестами или мимикой дает понять, что готов обсудить возможности решения этого вопроса в другой обстановке (в другое время, в другом месте). </a:t>
            </a:r>
          </a:p>
          <a:p>
            <a:pPr marL="0" indent="0" algn="just">
              <a:buNone/>
            </a:pPr>
            <a:r>
              <a:rPr lang="ru-RU" sz="1100" dirty="0"/>
              <a:t>3. Сумма или характер взятки не озвучиваются; вместе с тем соответствующие цифры могут быть написаны на листке бумаги, набраны на калькуляторе или компьютере и продемонстрированы потенциальному взяткополучателю. </a:t>
            </a:r>
          </a:p>
          <a:p>
            <a:pPr marL="0" indent="0" algn="just">
              <a:buNone/>
            </a:pPr>
            <a:r>
              <a:rPr lang="ru-RU" sz="1100" dirty="0"/>
              <a:t>4. Взяткодатель может неожиданно прервать беседу и под благовидным предлогом покинуть помещение, оставив при этом папку с материалами, конверт, портфель, сверток. </a:t>
            </a:r>
          </a:p>
          <a:p>
            <a:pPr marL="0" indent="0" algn="just">
              <a:buNone/>
            </a:pPr>
            <a:r>
              <a:rPr lang="ru-RU" sz="1100" dirty="0"/>
              <a:t>5. Взяткодатель может переадресовать продолжение контакта другому человеку, напрямую не связанному с решением вопроса. </a:t>
            </a:r>
          </a:p>
          <a:p>
            <a:pPr marL="0" indent="0" algn="ctr">
              <a:buNone/>
            </a:pPr>
            <a:r>
              <a:rPr lang="ru-RU" sz="1100" b="1" dirty="0"/>
              <a:t>В случае если у Вас вымогают взятку, необходимо: 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– вести себя крайне осторожно, вежливо, без заискивания, не допуская опрометчивых высказываний, которые могли бы вымогателем трактоваться либо как готовность, либо как категорический отказ дать взятку или совершить подкуп; </a:t>
            </a:r>
          </a:p>
          <a:p>
            <a:pPr marL="0" indent="0">
              <a:buNone/>
            </a:pPr>
            <a:r>
              <a:rPr lang="ru-RU" sz="1100" dirty="0"/>
              <a:t>– внимательно выслушать и точно запомнить поставленные Вам условия (размеры сумм, наименование товаров и характер услуг, сроки и способы передачи взятки, форма коммерческого подкупа, последовательность решения вопросов); </a:t>
            </a:r>
          </a:p>
          <a:p>
            <a:pPr marL="0" indent="0">
              <a:buNone/>
            </a:pPr>
            <a:r>
              <a:rPr lang="ru-RU" sz="1100" dirty="0"/>
              <a:t>– постараться перенести вопрос о времени и месте передачи взятки до следующей беседы или, если это невозможно, предложить хорошо знакомое Вам место для следующей встречи; </a:t>
            </a:r>
          </a:p>
          <a:p>
            <a:pPr marL="0" indent="0">
              <a:buNone/>
            </a:pPr>
            <a:r>
              <a:rPr lang="ru-RU" sz="1100" dirty="0"/>
              <a:t>– поинтересоваться у собеседника о гарантиях решения вопроса в случае дачи взятки или совершения подкупа; </a:t>
            </a:r>
          </a:p>
          <a:p>
            <a:pPr marL="0" indent="0">
              <a:buNone/>
            </a:pPr>
            <a:r>
              <a:rPr lang="ru-RU" sz="1100" dirty="0"/>
              <a:t>– не берите инициативу в разговоре на себя, больше «работайте на прием», позволяйте потенциальному взяткополучателю «выговориться», сообщить Вам как можно больше информации; </a:t>
            </a:r>
          </a:p>
          <a:p>
            <a:pPr marL="0" indent="0">
              <a:buNone/>
            </a:pPr>
            <a:r>
              <a:rPr lang="ru-RU" sz="1100" dirty="0"/>
              <a:t>– незамедлительно сообщить о факте вымогательства взятки: </a:t>
            </a:r>
          </a:p>
          <a:p>
            <a:pPr marL="0" indent="0" algn="ctr">
              <a:buNone/>
            </a:pPr>
            <a:r>
              <a:rPr lang="ru-RU" sz="1100" b="1" dirty="0"/>
              <a:t>обратиться с устным или письменным сообщением о готовящемся преступлении к администрации колледжа </a:t>
            </a:r>
            <a:endParaRPr lang="ru-RU" sz="1100" dirty="0"/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2152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806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коллеги и партнер</dc:title>
  <dc:creator>psiholag</dc:creator>
  <cp:lastModifiedBy>Светлана В. Богатырь</cp:lastModifiedBy>
  <cp:revision>9</cp:revision>
  <cp:lastPrinted>2016-10-28T11:43:30Z</cp:lastPrinted>
  <dcterms:created xsi:type="dcterms:W3CDTF">2016-10-28T07:03:54Z</dcterms:created>
  <dcterms:modified xsi:type="dcterms:W3CDTF">2022-01-26T10:56:45Z</dcterms:modified>
</cp:coreProperties>
</file>