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95"/>
    <a:srgbClr val="FFC062"/>
    <a:srgbClr val="FF9457"/>
    <a:srgbClr val="F28360"/>
    <a:srgbClr val="DF5656"/>
    <a:srgbClr val="CD3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4947D-6BD2-44CA-ACE6-68EECBD10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3AB65F-7257-48FA-88BE-1868EDA4A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CA5BF6-C665-4213-B79C-97447BE4B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CC68-C5E1-4673-8A48-F3EE0DB00928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56CD51-58F4-4F2F-BC5D-C53A7321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7960EC-FFE7-4014-B2E7-6EE9D237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26CD-7FE4-49F5-A05C-FBE8841B4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35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01A97-8237-478C-B3D0-E98DF050B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641CE7-E0B4-419B-B3F2-9BB5DC3DB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74BF6F-35C3-45AF-AAA8-C6D800B66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CC68-C5E1-4673-8A48-F3EE0DB00928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3A197B-2996-46CB-8ED1-84890BD73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96A724-F9F9-46BA-977A-C70998B3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26CD-7FE4-49F5-A05C-FBE8841B4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535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443046-54B4-447A-A804-9122B79EB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EC3082-7CDE-4B9F-B417-70CECAAE3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3F3A40-DBE7-4F1F-9417-2C3F5807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CC68-C5E1-4673-8A48-F3EE0DB00928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2DDF91-4C16-410E-BF98-13ED5AF7B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BB25B6-C3C1-49EA-BA7C-13E5D495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26CD-7FE4-49F5-A05C-FBE8841B4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386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D5466-AF37-4551-B0D3-17FF41934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8768B0-B3F4-4FA2-B713-C1882AD2B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3A53E0-CBE3-4ACC-8E1C-ECC57D609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CC68-C5E1-4673-8A48-F3EE0DB00928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EEF86A-38A2-4A30-9B0E-97891ABCD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D44A2B-EF30-46EE-BBF0-9423B666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26CD-7FE4-49F5-A05C-FBE8841B4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413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32352-65C5-4320-AFC8-09FFB7694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BFF7AF-DBAC-44F9-B9B9-ADA23D07C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E78A0A-3394-4A96-B829-3012376F6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CC68-C5E1-4673-8A48-F3EE0DB00928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64318D-287E-4CF1-A481-71F11A742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6BCD65-56A1-4746-A04A-D0CC42D36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26CD-7FE4-49F5-A05C-FBE8841B4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0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2579B-752D-46B5-964C-3914963FF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4D6C68-04FB-4100-AB54-634643CC9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08435B-BF6E-4791-8A10-318526765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822AF7-B2A0-4785-9B0E-F4F230C86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CC68-C5E1-4673-8A48-F3EE0DB00928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4BCDCD-62DF-4D20-846A-E158B8FC6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23C95C-1D1B-4098-B171-3C99B24F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26CD-7FE4-49F5-A05C-FBE8841B4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483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E75E-6B48-48F8-9B18-3079141CF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FDBE44-85D7-4B6C-A28A-2A4AC23AB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567367-43B7-4914-9D27-4B9DA2A21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C1EBE1-DD35-48D7-AEFE-8A671F245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25F362-70AF-4733-ACF0-E2ED269CE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FC9C78-1AE4-4B62-AE88-419F9B2D3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CC68-C5E1-4673-8A48-F3EE0DB00928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6449F4A-78F8-4A3B-A3E1-EE5C936A5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1F349B-DCB4-4AF9-9F37-F082CCB08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26CD-7FE4-49F5-A05C-FBE8841B4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21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340A1-848F-4B98-962D-8B4BECEE2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4FF0DDA-2B84-4A6A-8D03-8A1ECCCB6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CC68-C5E1-4673-8A48-F3EE0DB00928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361505-6C19-4578-A0AA-65D51841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EAA26B-197B-4C27-B057-6B27A840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26CD-7FE4-49F5-A05C-FBE8841B4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782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6BE197-B63A-4C55-B8BB-3911DC83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CC68-C5E1-4673-8A48-F3EE0DB00928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9AD69E6-2A31-4495-BAF4-8A63607BA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8BD8D7-56AF-4CBB-98A9-66E638ED3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26CD-7FE4-49F5-A05C-FBE8841B4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41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C8D54-5BEE-45C1-BDF9-E0119CA59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34CED0-0E38-44FB-B927-0B12E0D58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18024D-42FE-48B2-9B7A-522809CA7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53DE55-4B68-4534-A449-312BFBC1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CC68-C5E1-4673-8A48-F3EE0DB00928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0D4762-0A12-4521-9BE3-9658C1EE8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64246B-E9D7-452C-9B31-D61C2A507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26CD-7FE4-49F5-A05C-FBE8841B4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4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255AC-577E-453C-8D6C-18F1BE53B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5E29F5D-2756-404E-BA8C-F0C1CB746F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B854FC-2216-4C86-ABC0-57346D336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5E74D9-2FF0-4B3F-84CF-503BAB979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CC68-C5E1-4673-8A48-F3EE0DB00928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697A8F-9D6B-4B30-BB40-82BA3DC60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ADC447-A118-4B19-876C-C20BB7EC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26CD-7FE4-49F5-A05C-FBE8841B4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25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bg1"/>
            </a:gs>
            <a:gs pos="43000">
              <a:schemeClr val="accent1">
                <a:lumMod val="5000"/>
                <a:lumOff val="95000"/>
              </a:schemeClr>
            </a:gs>
            <a:gs pos="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B3915-9847-442F-8D50-AFA2674F6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4701-087A-43BA-85D5-9CA66C6FF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EE7859-9BB3-4F42-8A8E-13C2AD7D4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ECC68-C5E1-4673-8A48-F3EE0DB00928}" type="datetimeFigureOut">
              <a:rPr lang="ru-RU" smtClean="0"/>
              <a:t>17.12.2022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A4A799-7F2F-48DC-A3D1-C7D006830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A1C45A-48D6-4942-9092-2EC71E5FA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26CD-7FE4-49F5-A05C-FBE8841B4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4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7F3CE-4A48-45E5-867F-263B589223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день борьбы со СПИДом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09ADBA-E89A-4B38-BF8D-0BA49E789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2279" y="4165563"/>
            <a:ext cx="3317358" cy="1655762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студентка группы СА-21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Дровняшина Валерия</a:t>
            </a:r>
          </a:p>
        </p:txBody>
      </p:sp>
    </p:spTree>
    <p:extLst>
      <p:ext uri="{BB962C8B-B14F-4D97-AF65-F5344CB8AC3E}">
        <p14:creationId xmlns:p14="http://schemas.microsoft.com/office/powerpoint/2010/main" val="253996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9B388-185C-4C3D-B93D-CBCAE8B6A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День борьбы со СПИДом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5F460B-8508-4B56-BC3C-D0FC86E57715}"/>
              </a:ext>
            </a:extLst>
          </p:cNvPr>
          <p:cNvSpPr txBox="1"/>
          <p:nvPr/>
        </p:nvSpPr>
        <p:spPr>
          <a:xfrm>
            <a:off x="322521" y="1924492"/>
            <a:ext cx="1154695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1 декабря празднуется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День борьбы со СПИДом  </a:t>
            </a:r>
          </a:p>
        </p:txBody>
      </p:sp>
      <p:pic>
        <p:nvPicPr>
          <p:cNvPr id="1026" name="Picture 2" descr="Акции &quot;СТОП ВИЧ/СПИД&quot; - Ошколе.РУ">
            <a:extLst>
              <a:ext uri="{FF2B5EF4-FFF2-40B4-BE49-F238E27FC236}">
                <a16:creationId xmlns:a16="http://schemas.microsoft.com/office/drawing/2014/main" id="{6E21FE9A-7612-4B9E-8CAC-4C9D7FB98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61" b="95332" l="10000" r="90000">
                        <a14:foregroundMark x1="11600" y1="10396" x2="13795" y2="7745"/>
                        <a14:foregroundMark x1="16050" y1="5021" x2="29955" y2="2731"/>
                        <a14:foregroundMark x1="40100" y1="1061" x2="41300" y2="1061"/>
                        <a14:foregroundMark x1="46350" y1="91018" x2="50550" y2="95332"/>
                        <a14:foregroundMark x1="50550" y1="95332" x2="53500" y2="89675"/>
                        <a14:foregroundMark x1="53500" y1="89675" x2="54350" y2="89463"/>
                        <a14:foregroundMark x1="51900" y1="75884" x2="51900" y2="75884"/>
                        <a14:foregroundMark x1="48600" y1="76167" x2="48600" y2="76167"/>
                        <a14:foregroundMark x1="50900" y1="64003" x2="50900" y2="64003"/>
                        <a14:backgroundMark x1="30550" y1="1414" x2="38300" y2="1485"/>
                        <a14:backgroundMark x1="38300" y1="1485" x2="40000" y2="1061"/>
                        <a14:backgroundMark x1="14650" y1="6789" x2="14650" y2="6789"/>
                        <a14:backgroundMark x1="14650" y1="7284" x2="14250" y2="6223"/>
                        <a14:backgroundMark x1="14650" y1="6223" x2="15200" y2="6223"/>
                        <a14:backgroundMark x1="40250" y1="17893" x2="40250" y2="17893"/>
                        <a14:backgroundMark x1="26550" y1="33876" x2="26550" y2="33876"/>
                        <a14:backgroundMark x1="26650" y1="37624" x2="26650" y2="37624"/>
                        <a14:backgroundMark x1="34100" y1="51344" x2="34100" y2="51344"/>
                        <a14:backgroundMark x1="34400" y1="55233" x2="34400" y2="55233"/>
                        <a14:backgroundMark x1="60800" y1="16124" x2="60800" y2="16124"/>
                        <a14:backgroundMark x1="60500" y1="19873" x2="60500" y2="19873"/>
                        <a14:backgroundMark x1="50600" y1="66124" x2="50600" y2="66124"/>
                        <a14:backgroundMark x1="22400" y1="17185" x2="51100" y2="19165"/>
                        <a14:backgroundMark x1="51100" y1="19165" x2="75950" y2="14427"/>
                        <a14:backgroundMark x1="19200" y1="14922" x2="39100" y2="17680"/>
                        <a14:backgroundMark x1="39100" y1="17680" x2="71350" y2="15771"/>
                        <a14:backgroundMark x1="71350" y1="15771" x2="78250" y2="20014"/>
                        <a14:backgroundMark x1="20250" y1="20509" x2="20250" y2="20509"/>
                        <a14:backgroundMark x1="20250" y1="20509" x2="20250" y2="20509"/>
                        <a14:backgroundMark x1="27100" y1="21004" x2="27100" y2="21004"/>
                        <a14:backgroundMark x1="27100" y1="21004" x2="27100" y2="21004"/>
                        <a14:backgroundMark x1="33550" y1="13649" x2="40550" y2="29349"/>
                        <a14:backgroundMark x1="21050" y1="14286" x2="23300" y2="16620"/>
                        <a14:backgroundMark x1="24750" y1="18812" x2="24750" y2="18812"/>
                        <a14:backgroundMark x1="24750" y1="18812" x2="24750" y2="18812"/>
                        <a14:backgroundMark x1="24750" y1="18812" x2="24750" y2="18812"/>
                        <a14:backgroundMark x1="30150" y1="21711" x2="30150" y2="21711"/>
                        <a14:backgroundMark x1="30150" y1="21711" x2="30150" y2="21711"/>
                        <a14:backgroundMark x1="30150" y1="21711" x2="30150" y2="21711"/>
                        <a14:backgroundMark x1="30150" y1="21711" x2="30150" y2="21711"/>
                        <a14:backgroundMark x1="30150" y1="21711" x2="30150" y2="21711"/>
                        <a14:backgroundMark x1="30150" y1="21711" x2="30150" y2="21711"/>
                        <a14:backgroundMark x1="28100" y1="34017" x2="28100" y2="34017"/>
                        <a14:backgroundMark x1="28100" y1="34017" x2="28100" y2="34017"/>
                        <a14:backgroundMark x1="31300" y1="37058" x2="31300" y2="37058"/>
                        <a14:backgroundMark x1="31100" y1="32956" x2="34650" y2="32815"/>
                        <a14:backgroundMark x1="21150" y1="35007" x2="71950" y2="36917"/>
                        <a14:backgroundMark x1="71950" y1="36917" x2="71950" y2="36987"/>
                        <a14:backgroundMark x1="76850" y1="34866" x2="43350" y2="34300"/>
                        <a14:backgroundMark x1="28150" y1="33663" x2="65400" y2="29349"/>
                        <a14:backgroundMark x1="65400" y1="29349" x2="65400" y2="29349"/>
                        <a14:backgroundMark x1="28850" y1="31400" x2="47650" y2="42928"/>
                        <a14:backgroundMark x1="27700" y1="49646" x2="69800" y2="56153"/>
                        <a14:backgroundMark x1="37650" y1="57850" x2="76750" y2="52051"/>
                        <a14:backgroundMark x1="76750" y1="52051" x2="76750" y2="52051"/>
                        <a14:backgroundMark x1="57900" y1="48161" x2="66600" y2="58487"/>
                        <a14:backgroundMark x1="64450" y1="44696" x2="73750" y2="58769"/>
                        <a14:backgroundMark x1="68550" y1="58487" x2="61200" y2="42786"/>
                        <a14:backgroundMark x1="63350" y1="34158" x2="73650" y2="24116"/>
                        <a14:backgroundMark x1="63650" y1="23692" x2="70200" y2="57567"/>
                        <a14:backgroundMark x1="57400" y1="26308" x2="71400" y2="60608"/>
                        <a14:backgroundMark x1="71400" y1="60608" x2="71400" y2="60608"/>
                        <a14:backgroundMark x1="71400" y1="60608" x2="54850" y2="31825"/>
                        <a14:backgroundMark x1="54850" y1="27793" x2="69600" y2="63649"/>
                        <a14:backgroundMark x1="18200" y1="19519" x2="39800" y2="22984"/>
                        <a14:backgroundMark x1="23750" y1="27157" x2="41450" y2="13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296" y="2672227"/>
            <a:ext cx="5920156" cy="418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1ADE28-546C-4CE5-8202-E9D0B4DF8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738" y="3096739"/>
            <a:ext cx="3822523" cy="6645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53C5CB-183D-46BF-8915-146F493F7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5592" y="3974809"/>
            <a:ext cx="3389670" cy="6584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61EB4D-F3A8-46D9-B530-74F883F68A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6165" y="4719762"/>
            <a:ext cx="2426418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9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C36A3-6F3D-4E0C-9B02-43C88C5B2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ВИЧ И СПИД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23B30C40-16B3-430D-A16A-9BBB1C9A53B8}"/>
              </a:ext>
            </a:extLst>
          </p:cNvPr>
          <p:cNvSpPr/>
          <p:nvPr/>
        </p:nvSpPr>
        <p:spPr>
          <a:xfrm>
            <a:off x="1360966" y="1843086"/>
            <a:ext cx="2558903" cy="175071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ВИЧ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7E3C5541-6EF2-4D94-B77C-6065AC3181E5}"/>
              </a:ext>
            </a:extLst>
          </p:cNvPr>
          <p:cNvSpPr/>
          <p:nvPr/>
        </p:nvSpPr>
        <p:spPr>
          <a:xfrm>
            <a:off x="8272130" y="1843087"/>
            <a:ext cx="2558903" cy="17507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СПИД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943220F1-158A-461E-8E26-F1BBF72191F3}"/>
              </a:ext>
            </a:extLst>
          </p:cNvPr>
          <p:cNvCxnSpPr>
            <a:cxnSpLocks/>
            <a:stCxn id="3" idx="4"/>
          </p:cNvCxnSpPr>
          <p:nvPr/>
        </p:nvCxnSpPr>
        <p:spPr>
          <a:xfrm>
            <a:off x="2640418" y="3593802"/>
            <a:ext cx="0" cy="12240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0C7254D-5442-48F8-BE9E-00990E0BECAB}"/>
              </a:ext>
            </a:extLst>
          </p:cNvPr>
          <p:cNvCxnSpPr>
            <a:cxnSpLocks/>
          </p:cNvCxnSpPr>
          <p:nvPr/>
        </p:nvCxnSpPr>
        <p:spPr>
          <a:xfrm>
            <a:off x="9618921" y="3593802"/>
            <a:ext cx="0" cy="12240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C885E11-5DBA-4285-9A10-0748A68818B3}"/>
              </a:ext>
            </a:extLst>
          </p:cNvPr>
          <p:cNvSpPr txBox="1"/>
          <p:nvPr/>
        </p:nvSpPr>
        <p:spPr>
          <a:xfrm>
            <a:off x="1060154" y="5009337"/>
            <a:ext cx="31605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 иммунодефицита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3D064F-9D3B-4D01-8954-D5618CE4E76F}"/>
              </a:ext>
            </a:extLst>
          </p:cNvPr>
          <p:cNvSpPr txBox="1"/>
          <p:nvPr/>
        </p:nvSpPr>
        <p:spPr>
          <a:xfrm>
            <a:off x="6502695" y="5009337"/>
            <a:ext cx="60977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приобретѐнного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иммунодефицита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A4BEF42-BB44-4E4A-A50A-5DBF5BB3D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7986" y="1594902"/>
            <a:ext cx="3022636" cy="3022636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B598907-E4F2-4AFC-B23A-4843D4D1078B}"/>
              </a:ext>
            </a:extLst>
          </p:cNvPr>
          <p:cNvSpPr/>
          <p:nvPr/>
        </p:nvSpPr>
        <p:spPr>
          <a:xfrm>
            <a:off x="5958038" y="4032985"/>
            <a:ext cx="462533" cy="41388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673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25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C38E0-155E-4475-8198-FCEC11FF3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передачи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781A9B-91CA-4C15-94D7-FAEE09594044}"/>
              </a:ext>
            </a:extLst>
          </p:cNvPr>
          <p:cNvSpPr txBox="1"/>
          <p:nvPr/>
        </p:nvSpPr>
        <p:spPr>
          <a:xfrm>
            <a:off x="917588" y="1875143"/>
            <a:ext cx="3593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половом контакте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E346F-0244-4D9A-B8F3-472125F997AA}"/>
              </a:ext>
            </a:extLst>
          </p:cNvPr>
          <p:cNvSpPr txBox="1"/>
          <p:nvPr/>
        </p:nvSpPr>
        <p:spPr>
          <a:xfrm>
            <a:off x="917588" y="2521263"/>
            <a:ext cx="3373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зараженную кровь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84702-CAE1-4458-9145-3E3A1D69CA89}"/>
              </a:ext>
            </a:extLst>
          </p:cNvPr>
          <p:cNvSpPr txBox="1"/>
          <p:nvPr/>
        </p:nvSpPr>
        <p:spPr>
          <a:xfrm>
            <a:off x="917588" y="4182835"/>
            <a:ext cx="5667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пользование загрязненными иглами для внутривенного введения наркотиков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DCF89E-E209-4B36-9243-04358B6BE415}"/>
              </a:ext>
            </a:extLst>
          </p:cNvPr>
          <p:cNvSpPr txBox="1"/>
          <p:nvPr/>
        </p:nvSpPr>
        <p:spPr>
          <a:xfrm>
            <a:off x="917588" y="3536715"/>
            <a:ext cx="3373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молоко матери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78CBB8-909A-4610-8C82-29876F018FAB}"/>
              </a:ext>
            </a:extLst>
          </p:cNvPr>
          <p:cNvSpPr txBox="1"/>
          <p:nvPr/>
        </p:nvSpPr>
        <p:spPr>
          <a:xfrm>
            <a:off x="917588" y="5567619"/>
            <a:ext cx="3997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Переливание непроверенной крови</a:t>
            </a: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55C8B242-D06E-4E43-81F1-BB24E5FEA761}"/>
              </a:ext>
            </a:extLst>
          </p:cNvPr>
          <p:cNvSpPr/>
          <p:nvPr/>
        </p:nvSpPr>
        <p:spPr>
          <a:xfrm rot="10800000">
            <a:off x="9415577" y="4374416"/>
            <a:ext cx="2583713" cy="2118459"/>
          </a:xfrm>
          <a:prstGeom prst="triangle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95007153-E428-4B86-BB1B-1DB6C238F106}"/>
              </a:ext>
            </a:extLst>
          </p:cNvPr>
          <p:cNvSpPr/>
          <p:nvPr/>
        </p:nvSpPr>
        <p:spPr>
          <a:xfrm>
            <a:off x="7122134" y="3123605"/>
            <a:ext cx="2583713" cy="2118459"/>
          </a:xfrm>
          <a:prstGeom prst="triangle">
            <a:avLst/>
          </a:prstGeom>
          <a:blipFill dpi="0" rotWithShape="0">
            <a:blip r:embed="rId3"/>
            <a:srcRect/>
            <a:stretch>
              <a:fillRect l="1000" t="-1398" r="1000" b="43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id="{280944D5-3AF0-43A2-9B10-F50AB11D1422}"/>
              </a:ext>
            </a:extLst>
          </p:cNvPr>
          <p:cNvSpPr/>
          <p:nvPr/>
        </p:nvSpPr>
        <p:spPr>
          <a:xfrm rot="10800000">
            <a:off x="5946195" y="2321109"/>
            <a:ext cx="2792068" cy="2215781"/>
          </a:xfrm>
          <a:prstGeom prst="triangle">
            <a:avLst/>
          </a:prstGeom>
          <a:blipFill dpi="0" rotWithShape="0">
            <a:blip r:embed="rId4"/>
            <a:srcRect/>
            <a:stretch>
              <a:fillRect l="-6164" t="719" r="-6164" b="71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08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0819C-FC6F-4C9B-A830-524DB8F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ВИЧ не передается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20ACC-14A5-4BF2-B8B6-FFC37A7BD086}"/>
              </a:ext>
            </a:extLst>
          </p:cNvPr>
          <p:cNvSpPr txBox="1"/>
          <p:nvPr/>
        </p:nvSpPr>
        <p:spPr>
          <a:xfrm>
            <a:off x="838200" y="1424874"/>
            <a:ext cx="9380574" cy="5185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воздух при разговоре, кашле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т.П.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пользовании общей посудой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рукопожатие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поцелуй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пищу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купании в бассейне, душе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укусы насекомых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уходе за больными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омпьютерные иконки Восклицательный знак, другие, разное, угол, логотип png  | PNGWing">
            <a:extLst>
              <a:ext uri="{FF2B5EF4-FFF2-40B4-BE49-F238E27FC236}">
                <a16:creationId xmlns:a16="http://schemas.microsoft.com/office/drawing/2014/main" id="{0F3844ED-81E7-4960-9959-F3C4A16AF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8" b="97266" l="10000" r="90000">
                        <a14:foregroundMark x1="43261" y1="7422" x2="43261" y2="7422"/>
                        <a14:foregroundMark x1="55543" y1="1953" x2="55543" y2="1953"/>
                        <a14:foregroundMark x1="50543" y1="80664" x2="50543" y2="80664"/>
                        <a14:foregroundMark x1="53478" y1="97266" x2="53478" y2="97266"/>
                        <a14:foregroundMark x1="48370" y1="89258" x2="48370" y2="89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44">
            <a:off x="4908082" y="2088356"/>
            <a:ext cx="7736075" cy="430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164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8108A-8795-479E-B3D1-DDB46D8E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4E1549-2DC8-4CF0-90D3-8EDF73CDB53F}"/>
              </a:ext>
            </a:extLst>
          </p:cNvPr>
          <p:cNvSpPr txBox="1"/>
          <p:nvPr/>
        </p:nvSpPr>
        <p:spPr>
          <a:xfrm>
            <a:off x="414369" y="2045970"/>
            <a:ext cx="342611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новых случаев ВИЧ-инфекции в России на 100 тысяч населения, 2018 год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более 130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100-129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70-99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50-69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20-49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менее 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C6949FB3-2F8D-46AA-BA45-FF21E8DC1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310" y="1416340"/>
            <a:ext cx="8278654" cy="441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AB92CC1-BE0E-4275-A46C-4DD6A8353CFC}"/>
              </a:ext>
            </a:extLst>
          </p:cNvPr>
          <p:cNvSpPr/>
          <p:nvPr/>
        </p:nvSpPr>
        <p:spPr>
          <a:xfrm>
            <a:off x="414369" y="4034790"/>
            <a:ext cx="423831" cy="182880"/>
          </a:xfrm>
          <a:prstGeom prst="rect">
            <a:avLst/>
          </a:prstGeom>
          <a:solidFill>
            <a:srgbClr val="CD3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07BDA7F-1F9B-43CA-8023-9CDF1808AFD7}"/>
              </a:ext>
            </a:extLst>
          </p:cNvPr>
          <p:cNvSpPr/>
          <p:nvPr/>
        </p:nvSpPr>
        <p:spPr>
          <a:xfrm>
            <a:off x="414368" y="4370070"/>
            <a:ext cx="423831" cy="182880"/>
          </a:xfrm>
          <a:prstGeom prst="rect">
            <a:avLst/>
          </a:prstGeom>
          <a:solidFill>
            <a:srgbClr val="DF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06AB427-161D-4AE7-AAD3-200AFFE1681B}"/>
              </a:ext>
            </a:extLst>
          </p:cNvPr>
          <p:cNvSpPr/>
          <p:nvPr/>
        </p:nvSpPr>
        <p:spPr>
          <a:xfrm>
            <a:off x="414368" y="4725352"/>
            <a:ext cx="423831" cy="182880"/>
          </a:xfrm>
          <a:prstGeom prst="rect">
            <a:avLst/>
          </a:prstGeom>
          <a:solidFill>
            <a:srgbClr val="F28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B2C9061-479F-4329-A31F-480316460780}"/>
              </a:ext>
            </a:extLst>
          </p:cNvPr>
          <p:cNvSpPr/>
          <p:nvPr/>
        </p:nvSpPr>
        <p:spPr>
          <a:xfrm>
            <a:off x="414367" y="5130164"/>
            <a:ext cx="423831" cy="182880"/>
          </a:xfrm>
          <a:prstGeom prst="rect">
            <a:avLst/>
          </a:prstGeom>
          <a:solidFill>
            <a:srgbClr val="FF9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7C60356-C23A-4DFC-B971-DCB909203288}"/>
              </a:ext>
            </a:extLst>
          </p:cNvPr>
          <p:cNvSpPr/>
          <p:nvPr/>
        </p:nvSpPr>
        <p:spPr>
          <a:xfrm>
            <a:off x="414367" y="5485446"/>
            <a:ext cx="423831" cy="182880"/>
          </a:xfrm>
          <a:prstGeom prst="rect">
            <a:avLst/>
          </a:prstGeom>
          <a:solidFill>
            <a:srgbClr val="FFC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3C5B6D2-E99C-491E-AB9C-265015BC97A2}"/>
              </a:ext>
            </a:extLst>
          </p:cNvPr>
          <p:cNvSpPr/>
          <p:nvPr/>
        </p:nvSpPr>
        <p:spPr>
          <a:xfrm>
            <a:off x="414366" y="5903593"/>
            <a:ext cx="423831" cy="182880"/>
          </a:xfrm>
          <a:prstGeom prst="rect">
            <a:avLst/>
          </a:prstGeom>
          <a:solidFill>
            <a:srgbClr val="FFE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85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03BBB14-9745-4B01-8532-58B9F8451C90}"/>
              </a:ext>
            </a:extLst>
          </p:cNvPr>
          <p:cNvSpPr/>
          <p:nvPr/>
        </p:nvSpPr>
        <p:spPr>
          <a:xfrm>
            <a:off x="1106805" y="1556030"/>
            <a:ext cx="9978390" cy="49338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D53D0-88B1-43E4-BEE6-4A17E5E0B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вместе!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022FC8-C136-4FFA-A968-79CF82D85469}"/>
              </a:ext>
            </a:extLst>
          </p:cNvPr>
          <p:cNvSpPr txBox="1"/>
          <p:nvPr/>
        </p:nvSpPr>
        <p:spPr>
          <a:xfrm>
            <a:off x="1425892" y="4972686"/>
            <a:ext cx="8723947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сетевого проекта – повысить </a:t>
            </a:r>
            <a:r>
              <a:rPr lang="ru-RU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толерантности 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людям, живущим с ВИЧ.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B100B8-EF6A-43FF-A9B1-2F0B04F1028F}"/>
              </a:ext>
            </a:extLst>
          </p:cNvPr>
          <p:cNvSpPr txBox="1"/>
          <p:nvPr/>
        </p:nvSpPr>
        <p:spPr>
          <a:xfrm>
            <a:off x="1425891" y="1556030"/>
            <a:ext cx="8815388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"Мы вместе!"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это сетевой проект, охвативший Оренбург и 20 районов области.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543E38-8E77-4AD0-B73E-DF5DF1EAA22A}"/>
              </a:ext>
            </a:extLst>
          </p:cNvPr>
          <p:cNvSpPr txBox="1"/>
          <p:nvPr/>
        </p:nvSpPr>
        <p:spPr>
          <a:xfrm>
            <a:off x="1425892" y="2722917"/>
            <a:ext cx="8815388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Главная цель –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развеять миф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 том, что ВИЧ-положительные люди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опасны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233D23-018F-46D1-B993-3118B48740A4}"/>
              </a:ext>
            </a:extLst>
          </p:cNvPr>
          <p:cNvSpPr txBox="1"/>
          <p:nvPr/>
        </p:nvSpPr>
        <p:spPr>
          <a:xfrm>
            <a:off x="1425891" y="3886836"/>
            <a:ext cx="8815387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ВИЧ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передается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через дружбу, через общение, через совместную работу. </a:t>
            </a:r>
          </a:p>
        </p:txBody>
      </p:sp>
    </p:spTree>
    <p:extLst>
      <p:ext uri="{BB962C8B-B14F-4D97-AF65-F5344CB8AC3E}">
        <p14:creationId xmlns:p14="http://schemas.microsoft.com/office/powerpoint/2010/main" val="262265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AF649-E69F-4EB6-B22A-901154512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борьбы со СПИДом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6D5453-C1F3-4099-A2DE-DA1295865A60}"/>
              </a:ext>
            </a:extLst>
          </p:cNvPr>
          <p:cNvSpPr txBox="1"/>
          <p:nvPr/>
        </p:nvSpPr>
        <p:spPr>
          <a:xfrm>
            <a:off x="1301115" y="1690688"/>
            <a:ext cx="9589769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Красная ленточка – это символ осознания людьми важности проблемы СПИДа, это символ памяти о сотнях тысяч людей, унесенных этой жестокой болезнью.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450F2C-D02F-438F-ADB8-0C27F26BAC3B}"/>
              </a:ext>
            </a:extLst>
          </p:cNvPr>
          <p:cNvSpPr txBox="1"/>
          <p:nvPr/>
        </p:nvSpPr>
        <p:spPr>
          <a:xfrm>
            <a:off x="1699736" y="3479350"/>
            <a:ext cx="87925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Символ нашего сострадания, поддержки и надежды на будущее без СПИДа!</a:t>
            </a:r>
            <a:endParaRPr lang="ru-RU" i="1" dirty="0"/>
          </a:p>
        </p:txBody>
      </p:sp>
      <p:pic>
        <p:nvPicPr>
          <p:cNvPr id="6146" name="Picture 2" descr="Красная лента png - картинки и иконки без фона">
            <a:extLst>
              <a:ext uri="{FF2B5EF4-FFF2-40B4-BE49-F238E27FC236}">
                <a16:creationId xmlns:a16="http://schemas.microsoft.com/office/drawing/2014/main" id="{B2A57EA1-E8AE-493B-96A9-A11357CAC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378" y="4152900"/>
            <a:ext cx="18383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расная лента png - картинки и иконки без фона">
            <a:extLst>
              <a:ext uri="{FF2B5EF4-FFF2-40B4-BE49-F238E27FC236}">
                <a16:creationId xmlns:a16="http://schemas.microsoft.com/office/drawing/2014/main" id="{ED8F6290-24C1-4341-BCFB-7C46D1912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498" y="4152900"/>
            <a:ext cx="18383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81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6CC9F3B-D413-41CE-99EB-77F2046897AF}"/>
              </a:ext>
            </a:extLst>
          </p:cNvPr>
          <p:cNvSpPr/>
          <p:nvPr/>
        </p:nvSpPr>
        <p:spPr>
          <a:xfrm>
            <a:off x="9810065" y="3725450"/>
            <a:ext cx="2000250" cy="13255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Скажи «НЕТ» наркотикам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0CC8789-025B-4BAD-A330-D8995AD14814}"/>
              </a:ext>
            </a:extLst>
          </p:cNvPr>
          <p:cNvSpPr/>
          <p:nvPr/>
        </p:nvSpPr>
        <p:spPr>
          <a:xfrm>
            <a:off x="289028" y="2296954"/>
            <a:ext cx="3665220" cy="22640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СПИД распространяется из-за нашего невежества, нежелания изменить нормы своего  поведения 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CD1DD94-7336-4C5F-A2DD-7CF56A2F301D}"/>
              </a:ext>
            </a:extLst>
          </p:cNvPr>
          <p:cNvSpPr/>
          <p:nvPr/>
        </p:nvSpPr>
        <p:spPr>
          <a:xfrm>
            <a:off x="7292341" y="2766218"/>
            <a:ext cx="2263140" cy="13255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Веди здоровый образ жизни 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0E7A65B-E27D-4BB8-AA7F-496923209171}"/>
              </a:ext>
            </a:extLst>
          </p:cNvPr>
          <p:cNvSpPr/>
          <p:nvPr/>
        </p:nvSpPr>
        <p:spPr>
          <a:xfrm>
            <a:off x="4208832" y="3725450"/>
            <a:ext cx="2828925" cy="16711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Создай счастливую семью</a:t>
            </a:r>
          </a:p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B29E9-3260-493C-90DE-725D45E3D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жизнь!</a:t>
            </a:r>
          </a:p>
        </p:txBody>
      </p:sp>
    </p:spTree>
    <p:extLst>
      <p:ext uri="{BB962C8B-B14F-4D97-AF65-F5344CB8AC3E}">
        <p14:creationId xmlns:p14="http://schemas.microsoft.com/office/powerpoint/2010/main" val="79190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0">
        <p14:pan dir="u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249</Words>
  <Application>Microsoft Office PowerPoint</Application>
  <PresentationFormat>Широкоэкранный</PresentationFormat>
  <Paragraphs>48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Всемирный день борьбы со СПИДом</vt:lpstr>
      <vt:lpstr>Всемирный День борьбы со СПИДом</vt:lpstr>
      <vt:lpstr>ВИЧ И СПИД</vt:lpstr>
      <vt:lpstr>Пути передачи </vt:lpstr>
      <vt:lpstr>ВИЧ не передается </vt:lpstr>
      <vt:lpstr>Статистика </vt:lpstr>
      <vt:lpstr>Мы вместе!</vt:lpstr>
      <vt:lpstr>Символ борьбы со СПИДом</vt:lpstr>
      <vt:lpstr>Выбери жизнь!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Всемирный день борьбы со СПИДом</dc:title>
  <dc:creator>Валерия Дровняшина</dc:creator>
  <cp:lastModifiedBy>Валерия Дровняшина</cp:lastModifiedBy>
  <cp:revision>14</cp:revision>
  <dcterms:created xsi:type="dcterms:W3CDTF">2022-12-17T14:07:14Z</dcterms:created>
  <dcterms:modified xsi:type="dcterms:W3CDTF">2022-12-17T16:08:33Z</dcterms:modified>
</cp:coreProperties>
</file>