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2"/>
  </p:notesMasterIdLst>
  <p:handoutMasterIdLst>
    <p:handoutMasterId r:id="rId13"/>
  </p:handoutMasterIdLst>
  <p:sldIdLst>
    <p:sldId id="289" r:id="rId2"/>
    <p:sldId id="310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16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F"/>
    <a:srgbClr val="0058BF"/>
    <a:srgbClr val="660033"/>
    <a:srgbClr val="800000"/>
    <a:srgbClr val="663300"/>
    <a:srgbClr val="000099"/>
    <a:srgbClr val="008000"/>
    <a:srgbClr val="FFA366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8" autoAdjust="0"/>
    <p:restoredTop sz="94660"/>
  </p:normalViewPr>
  <p:slideViewPr>
    <p:cSldViewPr snapToGrid="0">
      <p:cViewPr>
        <p:scale>
          <a:sx n="92" d="100"/>
          <a:sy n="92" d="100"/>
        </p:scale>
        <p:origin x="-23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10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2281-3FEA-405F-AE2E-13DEB2B63F59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E2CB-0075-406F-B5F7-8B7901A0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C183-BC8B-4F0D-B308-2CBD83864CFE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4FED-8186-41B2-897C-F2C09B317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1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0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7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3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0EDF-7E0F-4A75-BB38-EBDE4F531B7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30" y="3718226"/>
            <a:ext cx="8714984" cy="12474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58BF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58BF"/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rgbClr val="0058B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851" y="5882818"/>
            <a:ext cx="11718843" cy="818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A2000F"/>
                </a:solidFill>
                <a:latin typeface="Comic Sans MS" pitchFamily="66" charset="0"/>
              </a:rPr>
              <a:t>Масленников Роман Владимирович</a:t>
            </a:r>
            <a:endParaRPr lang="ru-RU" sz="1600" b="1" dirty="0">
              <a:solidFill>
                <a:srgbClr val="A2000F"/>
              </a:solidFill>
              <a:latin typeface="Comic Sans MS" pitchFamily="66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A2000F"/>
                </a:solidFill>
                <a:latin typeface="Comic Sans MS" pitchFamily="66" charset="0"/>
              </a:rPr>
              <a:t>Группа ТМ 22-2</a:t>
            </a:r>
            <a:endParaRPr lang="ru-RU" sz="1600" b="1" dirty="0">
              <a:solidFill>
                <a:srgbClr val="A2000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7326" y="5882817"/>
            <a:ext cx="11728368" cy="45719"/>
          </a:xfrm>
          <a:prstGeom prst="rect">
            <a:avLst/>
          </a:prstGeom>
          <a:solidFill>
            <a:srgbClr val="0058BF"/>
          </a:solidFill>
          <a:ln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0729" y="176131"/>
            <a:ext cx="11810820" cy="1316585"/>
            <a:chOff x="217326" y="176131"/>
            <a:chExt cx="11810820" cy="1316585"/>
          </a:xfrm>
        </p:grpSpPr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4208530" y="176131"/>
              <a:ext cx="7819616" cy="44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-180340" algn="r"/>
              <a:r>
                <a:rPr lang="ru-RU" sz="1200" b="1" spc="50" dirty="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государственное бюджетное профессиональное образовательно учреждение</a:t>
              </a:r>
            </a:p>
            <a:p>
              <a:pPr algn="r"/>
              <a:r>
                <a:rPr lang="ru-RU" sz="1200" b="1" spc="50" dirty="0" smtClean="0">
                  <a:solidFill>
                    <a:srgbClr val="800000"/>
                  </a:solidFill>
                </a:rPr>
                <a:t>«Пермский </a:t>
              </a:r>
              <a:r>
                <a:rPr lang="en-US" sz="1200" b="1" spc="50" dirty="0" smtClean="0">
                  <a:solidFill>
                    <a:srgbClr val="800000"/>
                  </a:solidFill>
                </a:rPr>
                <a:t> </a:t>
              </a:r>
              <a:r>
                <a:rPr lang="ru-RU" sz="1200" b="1" spc="50" dirty="0" smtClean="0">
                  <a:solidFill>
                    <a:srgbClr val="800000"/>
                  </a:solidFill>
                </a:rPr>
                <a:t>политехнический колледж </a:t>
              </a:r>
              <a:r>
                <a:rPr lang="ru-RU" sz="1200" b="1" spc="50" dirty="0">
                  <a:solidFill>
                    <a:srgbClr val="800000"/>
                  </a:solidFill>
                </a:rPr>
                <a:t>имени Н.Г. </a:t>
              </a:r>
              <a:r>
                <a:rPr lang="ru-RU" sz="1200" b="1" spc="50" smtClean="0">
                  <a:solidFill>
                    <a:srgbClr val="800000"/>
                  </a:solidFill>
                </a:rPr>
                <a:t>Славянова» </a:t>
              </a:r>
              <a:endParaRPr lang="ru-RU" sz="1200" b="1" spc="50" dirty="0">
                <a:solidFill>
                  <a:srgbClr val="800000"/>
                </a:solidFill>
              </a:endParaRPr>
            </a:p>
            <a:p>
              <a:pPr algn="ctr">
                <a:lnSpc>
                  <a:spcPct val="106000"/>
                </a:lnSpc>
              </a:pPr>
              <a:r>
                <a:rPr lang="ru-RU" sz="9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17326" y="176131"/>
              <a:ext cx="11728369" cy="1316585"/>
              <a:chOff x="0" y="0"/>
              <a:chExt cx="11728664" cy="1316585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724274" y="473550"/>
                <a:ext cx="8004390" cy="48789"/>
              </a:xfrm>
              <a:prstGeom prst="rect">
                <a:avLst/>
              </a:prstGeom>
              <a:solidFill>
                <a:srgbClr val="005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4051643" cy="1316585"/>
                <a:chOff x="0" y="0"/>
                <a:chExt cx="4051643" cy="1316585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9525" y="0"/>
                  <a:ext cx="3960141" cy="523875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5" y="576047"/>
                  <a:ext cx="740538" cy="740538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46050"/>
                  <a:ext cx="4051643" cy="231140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Прямоугольный треугольник 26"/>
            <p:cNvSpPr/>
            <p:nvPr/>
          </p:nvSpPr>
          <p:spPr>
            <a:xfrm rot="5400000">
              <a:off x="3417954" y="571198"/>
              <a:ext cx="676275" cy="904875"/>
            </a:xfrm>
            <a:prstGeom prst="rtTriangle">
              <a:avLst/>
            </a:prstGeom>
            <a:solidFill>
              <a:srgbClr val="005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834001" y="2059807"/>
            <a:ext cx="8556907" cy="175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3300"/>
                </a:solidFill>
              </a:rPr>
              <a:t>Герои </a:t>
            </a:r>
            <a:r>
              <a:rPr lang="ru-RU" sz="3200" b="1" dirty="0">
                <a:solidFill>
                  <a:srgbClr val="FF3300"/>
                </a:solidFill>
              </a:rPr>
              <a:t>Отечества нашего времени</a:t>
            </a:r>
            <a:endParaRPr lang="ru-RU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Фамилия Имя Отчество</a:t>
              </a: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1826205" y="2059807"/>
            <a:ext cx="8556907" cy="175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5400" dirty="0" smtClean="0">
                <a:solidFill>
                  <a:srgbClr val="0058BF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5400" dirty="0">
              <a:solidFill>
                <a:srgbClr val="0058B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4571" y="1682418"/>
            <a:ext cx="19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Песковой Максим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" y="2150918"/>
            <a:ext cx="3392487" cy="356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5128" y="22778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Подвиг Максима </a:t>
            </a:r>
            <a:r>
              <a:rPr lang="ru-RU" dirty="0" err="1"/>
              <a:t>Пескового</a:t>
            </a:r>
            <a:r>
              <a:rPr lang="ru-RU" dirty="0"/>
              <a:t> не будет забыт. Русский разведчик спас подчинённых ценой своей жизни.</a:t>
            </a:r>
          </a:p>
          <a:p>
            <a:r>
              <a:rPr lang="ru-RU" dirty="0"/>
              <a:t>Старший лейтенант, командир </a:t>
            </a:r>
            <a:r>
              <a:rPr lang="ru-RU" dirty="0" err="1"/>
              <a:t>разведроты</a:t>
            </a:r>
            <a:r>
              <a:rPr lang="ru-RU" dirty="0"/>
              <a:t> Максим Песковой погиб в ходе спецоперации России на Украине. Во время боя с неонацистами он спас бойцов ценой жизни</a:t>
            </a:r>
            <a:r>
              <a:rPr lang="ru-RU" dirty="0" smtClean="0"/>
              <a:t>. Группа </a:t>
            </a:r>
            <a:r>
              <a:rPr lang="ru-RU" dirty="0" err="1" smtClean="0"/>
              <a:t>Пескового</a:t>
            </a:r>
            <a:r>
              <a:rPr lang="ru-RU" dirty="0" smtClean="0"/>
              <a:t> попала в засаду в ходе ожесточённого боя с нацистами к ним прилетела граната, мгновенно сориентировавшись, Песковой закрыл гранату своим телом и </a:t>
            </a:r>
            <a:r>
              <a:rPr lang="ru-RU" dirty="0"/>
              <a:t>спас товарищей. Президент России Владимир Путин присвоил офицеру из Томска звание Героя России посмертно.</a:t>
            </a:r>
          </a:p>
        </p:txBody>
      </p:sp>
    </p:spTree>
    <p:extLst>
      <p:ext uri="{BB962C8B-B14F-4D97-AF65-F5344CB8AC3E}">
        <p14:creationId xmlns:p14="http://schemas.microsoft.com/office/powerpoint/2010/main" val="29732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125" y="1872734"/>
            <a:ext cx="208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Екатерина Иванова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9" y="2365519"/>
            <a:ext cx="2514889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2235" y="2365519"/>
            <a:ext cx="71870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женщина - герой спецоперации на Украине. </a:t>
            </a:r>
            <a:r>
              <a:rPr lang="ru-RU" dirty="0" smtClean="0"/>
              <a:t>​ 28 </a:t>
            </a:r>
            <a:r>
              <a:rPr lang="ru-RU" dirty="0"/>
              <a:t>февраля Екатерина помогала раненым в районе населенного пункта </a:t>
            </a:r>
            <a:r>
              <a:rPr lang="ru-RU" dirty="0" err="1"/>
              <a:t>Чуповка</a:t>
            </a:r>
            <a:r>
              <a:rPr lang="ru-RU" dirty="0"/>
              <a:t>, и лично вынесла из-под обстрела троих бойцов. Затем раненых погрузили в автомобиль, и прапорщик повезла их в госпиталь. Но по дороге санитарный автомобиль подвергся минометному обстрелу со стороны украинских неонацистов.</a:t>
            </a:r>
            <a:r>
              <a:rPr lang="ru-RU" dirty="0" smtClean="0"/>
              <a:t>​ Одна </a:t>
            </a:r>
            <a:r>
              <a:rPr lang="ru-RU" dirty="0"/>
              <a:t>из мин взорвалась рядом с автомобилем, на котором была Екатерина с ранеными. Чтобы новые снаряды не попали в пострадавших, девушка прикрыла свои телом самого тяжелого больного, который не смог бы самостоятельно защититься. В итоге жизнь раненого была спасена. Сама Екатерина получила осколочное ранение. Санитарный автомобиль своевременно добрался до госпиталя, где всем раненым, была оказана помощь.</a:t>
            </a:r>
          </a:p>
        </p:txBody>
      </p:sp>
    </p:spTree>
    <p:extLst>
      <p:ext uri="{BB962C8B-B14F-4D97-AF65-F5344CB8AC3E}">
        <p14:creationId xmlns:p14="http://schemas.microsoft.com/office/powerpoint/2010/main" val="41087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5908" y="1973364"/>
            <a:ext cx="195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Вадим </a:t>
            </a:r>
            <a:r>
              <a:rPr lang="ru-RU" dirty="0" smtClean="0"/>
              <a:t>Чеботарев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487761"/>
            <a:ext cx="2452255" cy="285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0336" y="2201605"/>
            <a:ext cx="77931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Старший лейтенант Вадим Чеботарев был в составе батальонной тактической группы, что  закрепилась в заданном районе и организовала оборону. Взвод старшего лейтенанта Чеботарева был там. Вадим Чеботарев смог оперативно разместить артиллерийский расчет на огневой позиции и приступил к нанесению ударов после того, как, по сообщению Минобороны России, украинские националисты начали наводить переправу через водную преграду, чтобы атаковать российских военнослужащих и взять свой контроль над рубежом. В результате действий старшего лейтенанта была уничтожена военная техника и живая сила противника. Боевикам был нанесен существенный урон и они более не предприняли попытки вернуть утраченный район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3786" y="2080552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Дмитрий Насонов</a:t>
            </a:r>
          </a:p>
        </p:txBody>
      </p:sp>
      <p:pic>
        <p:nvPicPr>
          <p:cNvPr id="4100" name="Picture 4" descr="C:\Users\User\Desktop\46-20-05-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2722419"/>
            <a:ext cx="2640869" cy="30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3876" y="2398690"/>
            <a:ext cx="8444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одном из населенных пунктов сержант Дмитрий Насонов, действуя в составе медицинского взвода, выполнял задачи по оказанию медицинской помощи и эвакуации </a:t>
            </a:r>
            <a:r>
              <a:rPr lang="ru-RU" dirty="0" smtClean="0"/>
              <a:t>раненых. Санитарный </a:t>
            </a:r>
            <a:r>
              <a:rPr lang="ru-RU" dirty="0"/>
              <a:t>автомобиль, в котором он находился, попал под минометный обстрел со стороны украинских националистов. В результате разорвавшегося рядом снаряда водитель и командир медицинского взвода получили тяжелые осколочные </a:t>
            </a:r>
            <a:r>
              <a:rPr lang="ru-RU" dirty="0" smtClean="0"/>
              <a:t>ранения. Мгновенно </a:t>
            </a:r>
            <a:r>
              <a:rPr lang="ru-RU" dirty="0"/>
              <a:t>сориентировавшись в ситуации, Дмитрий Насонов, оказал неотложную медицинскую помощь раненому командиру и водителю, после чего, убедившись в исправности автомобиля, вывез его из-под огня противника и доставил раненых в полевой </a:t>
            </a:r>
            <a:r>
              <a:rPr lang="ru-RU" dirty="0" smtClean="0"/>
              <a:t>госпиталь. Благодаря </a:t>
            </a:r>
            <a:r>
              <a:rPr lang="ru-RU" dirty="0"/>
              <a:t>быстрым и умелым действиям сержанта Дмитрия Насонова в сочетании со смелостью и самоотверженностью все раненые своевременно были доставлены в медицинские учреждения, что позволило спасти их жизни.</a:t>
            </a:r>
          </a:p>
        </p:txBody>
      </p:sp>
    </p:spTree>
    <p:extLst>
      <p:ext uri="{BB962C8B-B14F-4D97-AF65-F5344CB8AC3E}">
        <p14:creationId xmlns:p14="http://schemas.microsoft.com/office/powerpoint/2010/main" val="29604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304" y="217407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Пенкин</a:t>
            </a:r>
            <a:r>
              <a:rPr lang="ru-RU" dirty="0"/>
              <a:t> Владислав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2" y="2732809"/>
            <a:ext cx="2337954" cy="31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8610" y="1325767"/>
            <a:ext cx="7969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Сержант Владислав </a:t>
            </a:r>
            <a:r>
              <a:rPr lang="ru-RU" dirty="0" err="1"/>
              <a:t>Пенкин</a:t>
            </a:r>
            <a:r>
              <a:rPr lang="ru-RU" dirty="0"/>
              <a:t>, находясь в головной походной заставе от подразделений колонны </a:t>
            </a:r>
            <a:r>
              <a:rPr lang="ru-RU" dirty="0" err="1"/>
              <a:t>десантно</a:t>
            </a:r>
            <a:r>
              <a:rPr lang="ru-RU" dirty="0"/>
              <a:t>-штурмовой бригады, обнаружил группу украинских националистов, готовивших нападение на российские войска. Оценив ситуацию, он принял решение навязать противнику </a:t>
            </a:r>
            <a:r>
              <a:rPr lang="ru-RU" dirty="0" smtClean="0"/>
              <a:t>бой. Умело </a:t>
            </a:r>
            <a:r>
              <a:rPr lang="ru-RU" dirty="0"/>
              <a:t>маневрируя в ходе атаки, он огнем из вооружения боевой машины десанта уничтожил троих стрелков и гранатометчика, открывших стрельбу по </a:t>
            </a:r>
            <a:r>
              <a:rPr lang="ru-RU" dirty="0" smtClean="0"/>
              <a:t>машине. Прикрывая </a:t>
            </a:r>
            <a:r>
              <a:rPr lang="ru-RU" dirty="0"/>
              <a:t>загрузку личного состава в БМД, Владислав </a:t>
            </a:r>
            <a:r>
              <a:rPr lang="ru-RU" dirty="0" err="1"/>
              <a:t>Пенкин</a:t>
            </a:r>
            <a:r>
              <a:rPr lang="ru-RU" dirty="0"/>
              <a:t> обнаружил развертывание крупнокалиберного пулемета и сосредоточенным огнем уничтожил огневую точку </a:t>
            </a:r>
            <a:r>
              <a:rPr lang="ru-RU" dirty="0" smtClean="0"/>
              <a:t>противника. В </a:t>
            </a:r>
            <a:r>
              <a:rPr lang="ru-RU" dirty="0"/>
              <a:t>результате выстрела из гранатомета его боевая машина получила повреждения и загорелась, а сам сержант </a:t>
            </a:r>
            <a:r>
              <a:rPr lang="ru-RU" dirty="0" err="1"/>
              <a:t>Пенкин</a:t>
            </a:r>
            <a:r>
              <a:rPr lang="ru-RU" dirty="0"/>
              <a:t> получил ранение. Несмотря на это, он оперативно организовал десантирование из БМД, после чего продолжил вести бой с </a:t>
            </a:r>
            <a:r>
              <a:rPr lang="ru-RU" dirty="0" smtClean="0"/>
              <a:t>националистами. Благодаря </a:t>
            </a:r>
            <a:r>
              <a:rPr lang="ru-RU" dirty="0"/>
              <a:t>смелости, отваге и профессионализму сержанта Владислава Пенкина вооруженное формирование украинских радикалов, несмотря на упорное сопротивление, было уничтожено, что позволило колонне бригады прибыть в заданный район своевременно и без потерь.</a:t>
            </a:r>
          </a:p>
        </p:txBody>
      </p:sp>
    </p:spTree>
    <p:extLst>
      <p:ext uri="{BB962C8B-B14F-4D97-AF65-F5344CB8AC3E}">
        <p14:creationId xmlns:p14="http://schemas.microsoft.com/office/powerpoint/2010/main" val="19060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5464" y="2025318"/>
            <a:ext cx="228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Валерий </a:t>
            </a:r>
            <a:r>
              <a:rPr lang="ru-RU" dirty="0" smtClean="0"/>
              <a:t>Паламарчук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2" y="2587336"/>
            <a:ext cx="2455718" cy="28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53691" y="2579867"/>
            <a:ext cx="7595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Экипаж, которым командовал старший лейтенант Валерий Паламарчук 9 августа 2022 года лично уничтожил 3 танка, БМП и до 30 человек живой силы. Из-за тяжелого ранения Валерий скончался. Командир танкового взвода Валерий Паламарчук заменил в бою погибшего командира роты. Вдова рассказала: «Его дети будут с честью и гордостью носить его фамилию». Командующий Балтийским флотом вице-адмирал Виктор Лиина вручил звезду Героя России вдове старшего лейтенанта Валерия Паламарчука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7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0882" y="2210535"/>
            <a:ext cx="1558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Кристина Ким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2712028"/>
            <a:ext cx="2371078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0055" y="2712027"/>
            <a:ext cx="7311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бою с националистами, Кристина Ким самоотверженно и храбро действовала под огнём противника. Она пришла на выручку раненым десантникам, оказала первую медицинскую помощь и лично вынесла из-под обстрела двенадцать </a:t>
            </a:r>
            <a:r>
              <a:rPr lang="ru-RU" sz="2000" dirty="0" smtClean="0"/>
              <a:t>человек. Ефрейтор </a:t>
            </a:r>
            <a:r>
              <a:rPr lang="ru-RU" sz="2000" dirty="0"/>
              <a:t>Кристина Ким работала быстро, грамотно и профессионально. Она собрала раненых в безопасном месте, чем спасла их жизни. После окончания боя она же обеспечивала и эвакуацию всех раненых в полевой медицинский отряд.</a:t>
            </a:r>
          </a:p>
        </p:txBody>
      </p:sp>
    </p:spTree>
    <p:extLst>
      <p:ext uri="{BB962C8B-B14F-4D97-AF65-F5344CB8AC3E}">
        <p14:creationId xmlns:p14="http://schemas.microsoft.com/office/powerpoint/2010/main" val="40478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r="21948"/>
          <a:stretch/>
        </p:blipFill>
        <p:spPr bwMode="auto">
          <a:xfrm>
            <a:off x="480577" y="2576909"/>
            <a:ext cx="2710297" cy="336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324220"/>
            <a:ext cx="11814402" cy="310442"/>
            <a:chOff x="406400" y="6547558"/>
            <a:chExt cx="8354268" cy="31044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A2000F"/>
                  </a:solidFill>
                  <a:latin typeface="Comic Sans MS" pitchFamily="66" charset="0"/>
                </a:rPr>
                <a:t>Масленников Роман Владимирович</a:t>
              </a: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" y="169277"/>
            <a:ext cx="11869738" cy="1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5127" y="1950763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Никита Галушкин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199623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Несмотря на превосходящие силы боевиков, предпринявших попытку атаковать наши рубежи на одном из тактических направлений, в условиях контрбатарейной борьбы, взводом под командованием Никиты Галушкина было уничтожено 4 реактивные системы залпового огня (в том числе 2 – иностранного производства), 6 артиллерийских орудий, 2 командных пункта националистов, а также большое количество живой силы </a:t>
            </a:r>
            <a:r>
              <a:rPr lang="ru-RU" sz="2000" dirty="0" smtClean="0"/>
              <a:t>противника. Нанесенный </a:t>
            </a:r>
            <a:r>
              <a:rPr lang="ru-RU" sz="2000" dirty="0"/>
              <a:t>взводом старшего лейтенанта Никиты Галушкина урон боевикам позволил остановить их наступление, а затем отбросить на исходные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33477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906</Words>
  <Application>Microsoft Office PowerPoint</Application>
  <PresentationFormat>Произвольный</PresentationFormat>
  <Paragraphs>52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Кадочникова Наталья Владимировна</dc:creator>
  <cp:lastModifiedBy>User</cp:lastModifiedBy>
  <cp:revision>197</cp:revision>
  <cp:lastPrinted>2022-01-17T04:05:35Z</cp:lastPrinted>
  <dcterms:created xsi:type="dcterms:W3CDTF">2018-04-14T11:41:09Z</dcterms:created>
  <dcterms:modified xsi:type="dcterms:W3CDTF">2022-12-16T18:54:54Z</dcterms:modified>
</cp:coreProperties>
</file>