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  <p:sldId id="260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9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60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0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4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25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7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5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4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9218-9B5E-4DA8-8FA9-EE5262781B47}" type="datetimeFigureOut">
              <a:rPr lang="ru-RU" smtClean="0"/>
              <a:t>03.09.2016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0270-B083-41CC-BA6A-C4EDFA681C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7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8156" y="178130"/>
            <a:ext cx="9539844" cy="61751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Издержки производства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8156" y="1175657"/>
            <a:ext cx="9539844" cy="51538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</a:rPr>
              <a:t>Издержки</a:t>
            </a:r>
            <a:r>
              <a:rPr lang="ru-RU" dirty="0" smtClean="0"/>
              <a:t> – </a:t>
            </a:r>
            <a:r>
              <a:rPr lang="ru-RU" sz="2800" dirty="0" smtClean="0"/>
              <a:t>это денежное выражение затрат производственных факторов, необходимых для осуществления предприятием своей производственной и коммерческой деятельности</a:t>
            </a:r>
            <a:endParaRPr lang="ru-RU" sz="2800" dirty="0"/>
          </a:p>
          <a:p>
            <a:r>
              <a:rPr lang="ru-RU" sz="2800" b="1" dirty="0" smtClean="0">
                <a:solidFill>
                  <a:srgbClr val="C00000"/>
                </a:solidFill>
              </a:rPr>
              <a:t>Классификация затрат:</a:t>
            </a:r>
          </a:p>
          <a:p>
            <a:pPr marL="514350" indent="-514350" algn="just">
              <a:buAutoNum type="arabicParenR"/>
            </a:pPr>
            <a:r>
              <a:rPr lang="ru-RU" sz="2800" dirty="0" smtClean="0"/>
              <a:t>В зависимости от характера участия в производственном процессе: </a:t>
            </a:r>
            <a:r>
              <a:rPr lang="ru-RU" sz="2800" b="1" dirty="0" smtClean="0">
                <a:solidFill>
                  <a:srgbClr val="C00000"/>
                </a:solidFill>
              </a:rPr>
              <a:t>производственные и непроизводственные</a:t>
            </a:r>
          </a:p>
          <a:p>
            <a:pPr marL="514350" indent="-514350" algn="just">
              <a:buAutoNum type="arabicParenR"/>
            </a:pPr>
            <a:r>
              <a:rPr lang="ru-RU" sz="2800" dirty="0" smtClean="0"/>
              <a:t>По методам планирования, учета и распределения: </a:t>
            </a:r>
            <a:r>
              <a:rPr lang="ru-RU" sz="2800" b="1" dirty="0" smtClean="0">
                <a:solidFill>
                  <a:srgbClr val="C00000"/>
                </a:solidFill>
              </a:rPr>
              <a:t>по экономическим элементам и по статьям калькуляции</a:t>
            </a:r>
          </a:p>
          <a:p>
            <a:pPr marL="514350" indent="-514350" algn="just">
              <a:buAutoNum type="arabicParenR"/>
            </a:pPr>
            <a:r>
              <a:rPr lang="ru-RU" sz="2800" dirty="0"/>
              <a:t> </a:t>
            </a:r>
            <a:r>
              <a:rPr lang="ru-RU" sz="2800" dirty="0" smtClean="0"/>
              <a:t>По способам учета и группировки</a:t>
            </a:r>
            <a:r>
              <a:rPr lang="ru-RU" sz="2800" b="1" dirty="0" smtClean="0"/>
              <a:t>: </a:t>
            </a:r>
            <a:r>
              <a:rPr lang="ru-RU" sz="2800" b="1" dirty="0" smtClean="0">
                <a:solidFill>
                  <a:srgbClr val="C00000"/>
                </a:solidFill>
              </a:rPr>
              <a:t>простые и комплексные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ru-RU" sz="2800" dirty="0" smtClean="0"/>
              <a:t>По способу отнесения затрат на себестоимость: </a:t>
            </a:r>
            <a:r>
              <a:rPr lang="ru-RU" sz="2800" b="1" dirty="0" smtClean="0">
                <a:solidFill>
                  <a:srgbClr val="C00000"/>
                </a:solidFill>
              </a:rPr>
              <a:t>прямые и косвенные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ru-RU" sz="2800" dirty="0" smtClean="0"/>
              <a:t>По степени зависимости от объема производства: </a:t>
            </a:r>
            <a:r>
              <a:rPr lang="ru-RU" sz="2800" b="1" dirty="0" smtClean="0">
                <a:solidFill>
                  <a:srgbClr val="C00000"/>
                </a:solidFill>
              </a:rPr>
              <a:t>условно-переменные и условно-постоянные</a:t>
            </a: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ru-RU" sz="2800" dirty="0" smtClean="0"/>
              <a:t>По функциональной роли  в формировании себестоимости: </a:t>
            </a:r>
            <a:r>
              <a:rPr lang="ru-RU" sz="2800" b="1" dirty="0" smtClean="0">
                <a:solidFill>
                  <a:srgbClr val="C00000"/>
                </a:solidFill>
              </a:rPr>
              <a:t>основные и накладные расходы</a:t>
            </a:r>
          </a:p>
          <a:p>
            <a:pPr marL="514350" indent="-514350" algn="just">
              <a:buAutoNum type="arabicParenR"/>
            </a:pPr>
            <a:endParaRPr lang="ru-RU" sz="2800" dirty="0" smtClean="0">
              <a:solidFill>
                <a:srgbClr val="C00000"/>
              </a:solidFill>
            </a:endParaRPr>
          </a:p>
          <a:p>
            <a:pPr algn="just"/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771" y="365125"/>
            <a:ext cx="10570029" cy="10361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Смета затрат на производство и реализацию продукции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140" y="1401288"/>
            <a:ext cx="11388436" cy="477567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Смета затрат</a:t>
            </a:r>
            <a:r>
              <a:rPr lang="ru-RU" dirty="0"/>
              <a:t> на производство и реализацию продукции — это документ, в котором текущие затраты, относимые на себестоимость продукции, группируются по одноименным экономическим элементам без разделения затрат по видам продукции и услуг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Элементы сметы затрат:</a:t>
            </a:r>
            <a:endParaRPr lang="ru-RU" dirty="0"/>
          </a:p>
          <a:p>
            <a:r>
              <a:rPr lang="ru-RU" dirty="0"/>
              <a:t>материальные затраты (за вычетом стоимости возвратных отходов);</a:t>
            </a:r>
          </a:p>
          <a:p>
            <a:r>
              <a:rPr lang="ru-RU" dirty="0"/>
              <a:t>затраты на оплату труда;</a:t>
            </a:r>
          </a:p>
          <a:p>
            <a:r>
              <a:rPr lang="ru-RU" dirty="0"/>
              <a:t>отчисления на социальные нужды;</a:t>
            </a:r>
          </a:p>
          <a:p>
            <a:r>
              <a:rPr lang="ru-RU" dirty="0"/>
              <a:t>амортизация основных фондов;</a:t>
            </a:r>
          </a:p>
          <a:p>
            <a:r>
              <a:rPr lang="ru-RU" dirty="0"/>
              <a:t>прочие затраты.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06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Себестоимость</a:t>
            </a:r>
            <a:r>
              <a:rPr lang="ru-RU" sz="3200" b="1" dirty="0" smtClean="0"/>
              <a:t> – </a:t>
            </a:r>
            <a:r>
              <a:rPr lang="ru-RU" b="1" dirty="0" smtClean="0"/>
              <a:t>один из важнейших экономических показателей деятельности предприятий, выражающий в денежной форме все затраты предприятия, связанные с производством и реализацией	 продукции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 себестоимости:</a:t>
            </a:r>
          </a:p>
          <a:p>
            <a:r>
              <a:rPr lang="ru-RU" b="1" dirty="0" smtClean="0"/>
              <a:t>Технологическая</a:t>
            </a:r>
          </a:p>
          <a:p>
            <a:r>
              <a:rPr lang="ru-RU" b="1" dirty="0" smtClean="0"/>
              <a:t>Цеховая</a:t>
            </a:r>
          </a:p>
          <a:p>
            <a:r>
              <a:rPr lang="ru-RU" b="1" dirty="0" smtClean="0"/>
              <a:t>Производственная </a:t>
            </a:r>
          </a:p>
          <a:p>
            <a:r>
              <a:rPr lang="ru-RU" b="1" dirty="0" smtClean="0"/>
              <a:t>Полная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398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Калькуляция</a:t>
            </a:r>
            <a:r>
              <a:rPr lang="ru-RU" sz="4400" dirty="0" smtClean="0"/>
              <a:t> – вычисление себестоимости единицы продукции или выполненной работы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0555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650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Статьи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калькуляции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1294" y="665018"/>
            <a:ext cx="9762505" cy="619298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Сырье и материалы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Возвратные отходы(вычитаются)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Покупные изделия, полуфабрикаты и услуги производственного характера сторонних организаций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Топливо и энергия на технологические цели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Заработная плата производственных рабочих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Отчисления на социальные  нужды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подготовку и освоение производства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Общепроизводственные расходы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Общехозяйственные расходы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Потери от брака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Прочие производственные расходы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Коммерческие расходы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97</TotalTime>
  <Words>245</Words>
  <Application>Microsoft Office PowerPoint</Application>
  <PresentationFormat>Широкоэкранный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Издержки производства</vt:lpstr>
      <vt:lpstr>Смета затрат на производство и реализацию продукции</vt:lpstr>
      <vt:lpstr>Презентация PowerPoint</vt:lpstr>
      <vt:lpstr>Презентация PowerPoint</vt:lpstr>
      <vt:lpstr>Статьи калькуляции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Издержки производства и себестоимость продукции</dc:title>
  <dc:creator>Нагиева Снежана</dc:creator>
  <cp:lastModifiedBy>Нагиева Снежана</cp:lastModifiedBy>
  <cp:revision>8</cp:revision>
  <dcterms:created xsi:type="dcterms:W3CDTF">2014-02-20T02:54:26Z</dcterms:created>
  <dcterms:modified xsi:type="dcterms:W3CDTF">2016-09-03T06:43:02Z</dcterms:modified>
</cp:coreProperties>
</file>