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5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67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E0786C-18F8-4035-AD94-5EF30A676EAD}" type="doc">
      <dgm:prSet loTypeId="urn:microsoft.com/office/officeart/2005/8/layout/vList2" loCatId="list" qsTypeId="urn:microsoft.com/office/officeart/2005/8/quickstyle/simple1" qsCatId="simple" csTypeId="urn:microsoft.com/office/officeart/2005/8/colors/accent4_3" csCatId="accent4"/>
      <dgm:spPr/>
      <dgm:t>
        <a:bodyPr/>
        <a:lstStyle/>
        <a:p>
          <a:endParaRPr lang="ru-RU"/>
        </a:p>
      </dgm:t>
    </dgm:pt>
    <dgm:pt modelId="{8D560A2A-B7B8-463A-92DD-DD16B206A6CB}">
      <dgm:prSet/>
      <dgm:spPr/>
      <dgm:t>
        <a:bodyPr/>
        <a:lstStyle/>
        <a:p>
          <a:pPr algn="ctr" rtl="0"/>
          <a:r>
            <a:rPr lang="ru-RU" b="1" i="1" dirty="0" smtClean="0">
              <a:solidFill>
                <a:schemeClr val="tx1"/>
              </a:solidFill>
            </a:rPr>
            <a:t>Критерии размещения предприятия</a:t>
          </a:r>
          <a:endParaRPr lang="ru-RU" i="1" dirty="0">
            <a:solidFill>
              <a:schemeClr val="tx1"/>
            </a:solidFill>
          </a:endParaRPr>
        </a:p>
      </dgm:t>
    </dgm:pt>
    <dgm:pt modelId="{C443BB57-1A4C-4E9C-93D8-8AE67506C1E5}" type="parTrans" cxnId="{CE3195C3-6D09-4D85-AD6A-044F1019DA71}">
      <dgm:prSet/>
      <dgm:spPr/>
      <dgm:t>
        <a:bodyPr/>
        <a:lstStyle/>
        <a:p>
          <a:endParaRPr lang="ru-RU"/>
        </a:p>
      </dgm:t>
    </dgm:pt>
    <dgm:pt modelId="{A7E6057D-33BB-47AD-9AAB-C7B307863CA1}" type="sibTrans" cxnId="{CE3195C3-6D09-4D85-AD6A-044F1019DA71}">
      <dgm:prSet/>
      <dgm:spPr/>
      <dgm:t>
        <a:bodyPr/>
        <a:lstStyle/>
        <a:p>
          <a:endParaRPr lang="ru-RU"/>
        </a:p>
      </dgm:t>
    </dgm:pt>
    <dgm:pt modelId="{346785C4-BD66-49D5-8E75-5127884121C4}" type="pres">
      <dgm:prSet presAssocID="{11E0786C-18F8-4035-AD94-5EF30A676E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F1385B-3973-45DE-9DB4-B3A3748C8757}" type="pres">
      <dgm:prSet presAssocID="{8D560A2A-B7B8-463A-92DD-DD16B206A6C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39DA48-97C4-4760-81CE-9BA805813618}" type="presOf" srcId="{8D560A2A-B7B8-463A-92DD-DD16B206A6CB}" destId="{36F1385B-3973-45DE-9DB4-B3A3748C8757}" srcOrd="0" destOrd="0" presId="urn:microsoft.com/office/officeart/2005/8/layout/vList2"/>
    <dgm:cxn modelId="{CE3195C3-6D09-4D85-AD6A-044F1019DA71}" srcId="{11E0786C-18F8-4035-AD94-5EF30A676EAD}" destId="{8D560A2A-B7B8-463A-92DD-DD16B206A6CB}" srcOrd="0" destOrd="0" parTransId="{C443BB57-1A4C-4E9C-93D8-8AE67506C1E5}" sibTransId="{A7E6057D-33BB-47AD-9AAB-C7B307863CA1}"/>
    <dgm:cxn modelId="{D4E626E6-9C71-46A4-B0B6-7B4BFE42896D}" type="presOf" srcId="{11E0786C-18F8-4035-AD94-5EF30A676EAD}" destId="{346785C4-BD66-49D5-8E75-5127884121C4}" srcOrd="0" destOrd="0" presId="urn:microsoft.com/office/officeart/2005/8/layout/vList2"/>
    <dgm:cxn modelId="{2B450B3B-4AC6-4B41-B304-F387CCBA7EE5}" type="presParOf" srcId="{346785C4-BD66-49D5-8E75-5127884121C4}" destId="{36F1385B-3973-45DE-9DB4-B3A3748C875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9895381-623D-4932-901A-8C6968E9CF51}" type="doc">
      <dgm:prSet loTypeId="urn:microsoft.com/office/officeart/2005/8/layout/process1" loCatId="process" qsTypeId="urn:microsoft.com/office/officeart/2005/8/quickstyle/simple3" qsCatId="simple" csTypeId="urn:microsoft.com/office/officeart/2005/8/colors/accent2_2" csCatId="accent2"/>
      <dgm:spPr/>
      <dgm:t>
        <a:bodyPr/>
        <a:lstStyle/>
        <a:p>
          <a:endParaRPr lang="ru-RU"/>
        </a:p>
      </dgm:t>
    </dgm:pt>
    <dgm:pt modelId="{9D0A07EF-4761-41B0-B1B3-12D74138D14A}">
      <dgm:prSet/>
      <dgm:spPr/>
      <dgm:t>
        <a:bodyPr/>
        <a:lstStyle/>
        <a:p>
          <a:pPr rtl="0"/>
          <a:r>
            <a:rPr lang="ru-RU" dirty="0" smtClean="0"/>
            <a:t>Эффективнее всего организация промышленных комплексов, т.е. формирование замкнутой логистической системы — «добывающее предприятие (поставщик производственных ресурсов) — обрабатывающее (машиностроительное, металлургическое) предприятие-производитель — предприятие-потребитель». В этом случае будет осуществлена значительная экономия средств на транспортировку внутри логистической системы.</a:t>
          </a:r>
          <a:endParaRPr lang="ru-RU" dirty="0"/>
        </a:p>
      </dgm:t>
    </dgm:pt>
    <dgm:pt modelId="{35D4BEDB-CB4F-445A-A269-5C05655BF352}" type="parTrans" cxnId="{86029089-5745-462C-8843-8816F995DCC1}">
      <dgm:prSet/>
      <dgm:spPr/>
      <dgm:t>
        <a:bodyPr/>
        <a:lstStyle/>
        <a:p>
          <a:endParaRPr lang="ru-RU"/>
        </a:p>
      </dgm:t>
    </dgm:pt>
    <dgm:pt modelId="{E382C070-DE8F-4EE5-AE84-C418BA06075E}" type="sibTrans" cxnId="{86029089-5745-462C-8843-8816F995DCC1}">
      <dgm:prSet/>
      <dgm:spPr/>
      <dgm:t>
        <a:bodyPr/>
        <a:lstStyle/>
        <a:p>
          <a:endParaRPr lang="ru-RU"/>
        </a:p>
      </dgm:t>
    </dgm:pt>
    <dgm:pt modelId="{0014DE33-6302-4E3F-8884-B607A1110F52}" type="pres">
      <dgm:prSet presAssocID="{29895381-623D-4932-901A-8C6968E9CF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009DE1-4958-40AC-8B28-A50A6B2EE48F}" type="pres">
      <dgm:prSet presAssocID="{9D0A07EF-4761-41B0-B1B3-12D74138D14A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A9A08F-5AAA-423A-BB93-C496326D3663}" type="presOf" srcId="{29895381-623D-4932-901A-8C6968E9CF51}" destId="{0014DE33-6302-4E3F-8884-B607A1110F52}" srcOrd="0" destOrd="0" presId="urn:microsoft.com/office/officeart/2005/8/layout/process1"/>
    <dgm:cxn modelId="{86029089-5745-462C-8843-8816F995DCC1}" srcId="{29895381-623D-4932-901A-8C6968E9CF51}" destId="{9D0A07EF-4761-41B0-B1B3-12D74138D14A}" srcOrd="0" destOrd="0" parTransId="{35D4BEDB-CB4F-445A-A269-5C05655BF352}" sibTransId="{E382C070-DE8F-4EE5-AE84-C418BA06075E}"/>
    <dgm:cxn modelId="{05B058A3-8695-4779-9261-564630D50ACC}" type="presOf" srcId="{9D0A07EF-4761-41B0-B1B3-12D74138D14A}" destId="{CD009DE1-4958-40AC-8B28-A50A6B2EE48F}" srcOrd="0" destOrd="0" presId="urn:microsoft.com/office/officeart/2005/8/layout/process1"/>
    <dgm:cxn modelId="{8AD513C1-1471-42D9-A33C-45DFABC833B2}" type="presParOf" srcId="{0014DE33-6302-4E3F-8884-B607A1110F52}" destId="{CD009DE1-4958-40AC-8B28-A50A6B2EE48F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8037A12-E5AB-4A1D-ADC5-98B89423B59E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D0476DD6-2ADC-4E9D-A575-5DC390812096}">
      <dgm:prSet custT="1"/>
      <dgm:spPr/>
      <dgm:t>
        <a:bodyPr/>
        <a:lstStyle/>
        <a:p>
          <a:pPr algn="ctr" rtl="0"/>
          <a:r>
            <a:rPr lang="ru-RU" sz="4000" b="0" dirty="0" smtClean="0">
              <a:solidFill>
                <a:schemeClr val="tx1"/>
              </a:solidFill>
            </a:rPr>
            <a:t>Примеры компаний с успешным и неудачным месторасположением</a:t>
          </a:r>
          <a:endParaRPr lang="ru-RU" sz="4000" b="0" dirty="0">
            <a:solidFill>
              <a:schemeClr val="tx1"/>
            </a:solidFill>
          </a:endParaRPr>
        </a:p>
      </dgm:t>
    </dgm:pt>
    <dgm:pt modelId="{27C31C0C-16F2-458D-9EB4-EAE24D2B90C3}" type="parTrans" cxnId="{55E3779C-226A-4F8F-ABB6-C4C25AE7016D}">
      <dgm:prSet/>
      <dgm:spPr/>
      <dgm:t>
        <a:bodyPr/>
        <a:lstStyle/>
        <a:p>
          <a:endParaRPr lang="ru-RU"/>
        </a:p>
      </dgm:t>
    </dgm:pt>
    <dgm:pt modelId="{AEE74F04-436A-4AB6-93AD-6B5E80A7F09B}" type="sibTrans" cxnId="{55E3779C-226A-4F8F-ABB6-C4C25AE7016D}">
      <dgm:prSet/>
      <dgm:spPr/>
      <dgm:t>
        <a:bodyPr/>
        <a:lstStyle/>
        <a:p>
          <a:endParaRPr lang="ru-RU"/>
        </a:p>
      </dgm:t>
    </dgm:pt>
    <dgm:pt modelId="{530A3B2F-6804-42FF-84D7-F071BEC5CEBB}" type="pres">
      <dgm:prSet presAssocID="{28037A12-E5AB-4A1D-ADC5-98B89423B5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0B1C0F-9A33-4C45-8F73-874471543179}" type="pres">
      <dgm:prSet presAssocID="{D0476DD6-2ADC-4E9D-A575-5DC390812096}" presName="parentText" presStyleLbl="node1" presStyleIdx="0" presStyleCnt="1" custLinFactNeighborX="-8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E3779C-226A-4F8F-ABB6-C4C25AE7016D}" srcId="{28037A12-E5AB-4A1D-ADC5-98B89423B59E}" destId="{D0476DD6-2ADC-4E9D-A575-5DC390812096}" srcOrd="0" destOrd="0" parTransId="{27C31C0C-16F2-458D-9EB4-EAE24D2B90C3}" sibTransId="{AEE74F04-436A-4AB6-93AD-6B5E80A7F09B}"/>
    <dgm:cxn modelId="{353A24DD-D9F8-4745-85F3-FFA6BE05EF00}" type="presOf" srcId="{28037A12-E5AB-4A1D-ADC5-98B89423B59E}" destId="{530A3B2F-6804-42FF-84D7-F071BEC5CEBB}" srcOrd="0" destOrd="0" presId="urn:microsoft.com/office/officeart/2005/8/layout/vList2"/>
    <dgm:cxn modelId="{7505D93B-3C14-4F29-B6BC-4515461343E6}" type="presOf" srcId="{D0476DD6-2ADC-4E9D-A575-5DC390812096}" destId="{110B1C0F-9A33-4C45-8F73-874471543179}" srcOrd="0" destOrd="0" presId="urn:microsoft.com/office/officeart/2005/8/layout/vList2"/>
    <dgm:cxn modelId="{1BF17E94-9F21-4BAB-9CDB-EFCCCA8FB638}" type="presParOf" srcId="{530A3B2F-6804-42FF-84D7-F071BEC5CEBB}" destId="{110B1C0F-9A33-4C45-8F73-8744715431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BF7B156-16E2-4BC8-AE36-32C36960D687}" type="doc">
      <dgm:prSet loTypeId="urn:microsoft.com/office/officeart/2005/8/layout/vList5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416025D7-013F-4299-8150-D1F596100102}">
      <dgm:prSet custT="1"/>
      <dgm:spPr/>
      <dgm:t>
        <a:bodyPr/>
        <a:lstStyle/>
        <a:p>
          <a:pPr rtl="0"/>
          <a:r>
            <a:rPr lang="ru-RU" sz="4800" i="0" u="none" dirty="0" smtClean="0">
              <a:solidFill>
                <a:schemeClr val="tx1"/>
              </a:solidFill>
            </a:rPr>
            <a:t>Факторы успеха:</a:t>
          </a:r>
          <a:endParaRPr lang="ru-RU" sz="4800" i="0" u="none" dirty="0">
            <a:solidFill>
              <a:schemeClr val="tx1"/>
            </a:solidFill>
          </a:endParaRPr>
        </a:p>
      </dgm:t>
    </dgm:pt>
    <dgm:pt modelId="{FA4774FA-DE87-4C13-BB6A-970918715FC9}" type="parTrans" cxnId="{F49E72CF-DD1D-4DB8-90FC-45B76A6AB736}">
      <dgm:prSet/>
      <dgm:spPr/>
      <dgm:t>
        <a:bodyPr/>
        <a:lstStyle/>
        <a:p>
          <a:endParaRPr lang="ru-RU"/>
        </a:p>
      </dgm:t>
    </dgm:pt>
    <dgm:pt modelId="{BF3CF341-DCC1-4F87-BFFC-2BE41EB1F950}" type="sibTrans" cxnId="{F49E72CF-DD1D-4DB8-90FC-45B76A6AB736}">
      <dgm:prSet/>
      <dgm:spPr/>
      <dgm:t>
        <a:bodyPr/>
        <a:lstStyle/>
        <a:p>
          <a:endParaRPr lang="ru-RU"/>
        </a:p>
      </dgm:t>
    </dgm:pt>
    <dgm:pt modelId="{B0C6860B-ACB4-467A-B832-F4F0A0D5C9D8}">
      <dgm:prSet/>
      <dgm:spPr/>
      <dgm:t>
        <a:bodyPr/>
        <a:lstStyle/>
        <a:p>
          <a:pPr rtl="0"/>
          <a:r>
            <a:rPr lang="ru-RU" dirty="0" smtClean="0"/>
            <a:t>нежилое здание; </a:t>
          </a:r>
          <a:endParaRPr lang="ru-RU" dirty="0"/>
        </a:p>
      </dgm:t>
    </dgm:pt>
    <dgm:pt modelId="{C62F7BD5-A590-4B38-BF49-60A5557984CB}" type="parTrans" cxnId="{13C86CE6-A7AB-4E68-B2CE-27EA09D70224}">
      <dgm:prSet/>
      <dgm:spPr/>
      <dgm:t>
        <a:bodyPr/>
        <a:lstStyle/>
        <a:p>
          <a:endParaRPr lang="ru-RU"/>
        </a:p>
      </dgm:t>
    </dgm:pt>
    <dgm:pt modelId="{98528DDC-80DC-4811-9A2C-7A01FB7E1DB2}" type="sibTrans" cxnId="{13C86CE6-A7AB-4E68-B2CE-27EA09D70224}">
      <dgm:prSet/>
      <dgm:spPr/>
      <dgm:t>
        <a:bodyPr/>
        <a:lstStyle/>
        <a:p>
          <a:endParaRPr lang="ru-RU"/>
        </a:p>
      </dgm:t>
    </dgm:pt>
    <dgm:pt modelId="{528DCD27-D658-4877-A48F-AC6D7EF7ED6B}">
      <dgm:prSet/>
      <dgm:spPr/>
      <dgm:t>
        <a:bodyPr/>
        <a:lstStyle/>
        <a:p>
          <a:pPr rtl="0"/>
          <a:r>
            <a:rPr lang="ru-RU" dirty="0" smtClean="0"/>
            <a:t>не памятник архитектуры ;</a:t>
          </a:r>
          <a:endParaRPr lang="ru-RU" dirty="0"/>
        </a:p>
      </dgm:t>
    </dgm:pt>
    <dgm:pt modelId="{987AB588-DCCD-4428-A2AE-14252638372A}" type="parTrans" cxnId="{A6CFF9CF-F417-4E66-B7E5-421F12101718}">
      <dgm:prSet/>
      <dgm:spPr/>
      <dgm:t>
        <a:bodyPr/>
        <a:lstStyle/>
        <a:p>
          <a:endParaRPr lang="ru-RU"/>
        </a:p>
      </dgm:t>
    </dgm:pt>
    <dgm:pt modelId="{BBA0EA2F-ECEC-4B76-AE70-D5DFB79FAD43}" type="sibTrans" cxnId="{A6CFF9CF-F417-4E66-B7E5-421F12101718}">
      <dgm:prSet/>
      <dgm:spPr/>
      <dgm:t>
        <a:bodyPr/>
        <a:lstStyle/>
        <a:p>
          <a:endParaRPr lang="ru-RU"/>
        </a:p>
      </dgm:t>
    </dgm:pt>
    <dgm:pt modelId="{1FE39D57-22B7-4AED-9B9C-D89942A3C879}">
      <dgm:prSet/>
      <dgm:spPr/>
      <dgm:t>
        <a:bodyPr/>
        <a:lstStyle/>
        <a:p>
          <a:pPr rtl="0"/>
          <a:r>
            <a:rPr lang="ru-RU" dirty="0" smtClean="0"/>
            <a:t>1-й этаж; </a:t>
          </a:r>
          <a:endParaRPr lang="ru-RU" dirty="0"/>
        </a:p>
      </dgm:t>
    </dgm:pt>
    <dgm:pt modelId="{1876D235-800E-48F7-8F81-9FA4AA53CA9D}" type="parTrans" cxnId="{BA241856-E20D-412A-8EF1-0097254809B7}">
      <dgm:prSet/>
      <dgm:spPr/>
      <dgm:t>
        <a:bodyPr/>
        <a:lstStyle/>
        <a:p>
          <a:endParaRPr lang="ru-RU"/>
        </a:p>
      </dgm:t>
    </dgm:pt>
    <dgm:pt modelId="{D449523F-F2DD-49E2-85E9-935B25C6CA55}" type="sibTrans" cxnId="{BA241856-E20D-412A-8EF1-0097254809B7}">
      <dgm:prSet/>
      <dgm:spPr/>
      <dgm:t>
        <a:bodyPr/>
        <a:lstStyle/>
        <a:p>
          <a:endParaRPr lang="ru-RU"/>
        </a:p>
      </dgm:t>
    </dgm:pt>
    <dgm:pt modelId="{73B2CDEB-6160-4C72-AF22-0FF35EF92775}">
      <dgm:prSet/>
      <dgm:spPr/>
      <dgm:t>
        <a:bodyPr/>
        <a:lstStyle/>
        <a:p>
          <a:pPr rtl="0"/>
          <a:r>
            <a:rPr lang="ru-RU" dirty="0" smtClean="0"/>
            <a:t>свободный отдельный вход; </a:t>
          </a:r>
          <a:endParaRPr lang="ru-RU" dirty="0"/>
        </a:p>
      </dgm:t>
    </dgm:pt>
    <dgm:pt modelId="{8BCD4F9E-E5BE-45CD-B9FF-475CD2DD6CF1}" type="parTrans" cxnId="{622E95D0-8EC7-40E4-BB2F-CAB773238254}">
      <dgm:prSet/>
      <dgm:spPr/>
      <dgm:t>
        <a:bodyPr/>
        <a:lstStyle/>
        <a:p>
          <a:endParaRPr lang="ru-RU"/>
        </a:p>
      </dgm:t>
    </dgm:pt>
    <dgm:pt modelId="{EEFB5616-B142-4BB1-B25F-55DD735C6910}" type="sibTrans" cxnId="{622E95D0-8EC7-40E4-BB2F-CAB773238254}">
      <dgm:prSet/>
      <dgm:spPr/>
      <dgm:t>
        <a:bodyPr/>
        <a:lstStyle/>
        <a:p>
          <a:endParaRPr lang="ru-RU"/>
        </a:p>
      </dgm:t>
    </dgm:pt>
    <dgm:pt modelId="{3862B114-FD1D-4758-9CB7-7FE3F4A7FDF6}">
      <dgm:prSet/>
      <dgm:spPr/>
      <dgm:t>
        <a:bodyPr/>
        <a:lstStyle/>
        <a:p>
          <a:pPr rtl="0"/>
          <a:r>
            <a:rPr lang="ru-RU" dirty="0" smtClean="0"/>
            <a:t>наличие дополнительного (разгрузочного) входа; </a:t>
          </a:r>
          <a:endParaRPr lang="ru-RU" dirty="0"/>
        </a:p>
      </dgm:t>
    </dgm:pt>
    <dgm:pt modelId="{F5AB65EF-17F0-49C2-8757-D7C3160D83E0}" type="parTrans" cxnId="{ED57EEF3-81DF-4323-90F6-9CA3689A1FB1}">
      <dgm:prSet/>
      <dgm:spPr/>
      <dgm:t>
        <a:bodyPr/>
        <a:lstStyle/>
        <a:p>
          <a:endParaRPr lang="ru-RU"/>
        </a:p>
      </dgm:t>
    </dgm:pt>
    <dgm:pt modelId="{DB42498B-FA75-4C3C-A5AB-EF99D690A9AF}" type="sibTrans" cxnId="{ED57EEF3-81DF-4323-90F6-9CA3689A1FB1}">
      <dgm:prSet/>
      <dgm:spPr/>
      <dgm:t>
        <a:bodyPr/>
        <a:lstStyle/>
        <a:p>
          <a:endParaRPr lang="ru-RU"/>
        </a:p>
      </dgm:t>
    </dgm:pt>
    <dgm:pt modelId="{C2C05967-D352-4D64-BF7B-2AB0CD541EF9}">
      <dgm:prSet/>
      <dgm:spPr/>
      <dgm:t>
        <a:bodyPr/>
        <a:lstStyle/>
        <a:p>
          <a:pPr rtl="0"/>
          <a:r>
            <a:rPr lang="ru-RU" dirty="0" smtClean="0"/>
            <a:t>возможность устройства летней веранды; </a:t>
          </a:r>
          <a:endParaRPr lang="ru-RU" dirty="0"/>
        </a:p>
      </dgm:t>
    </dgm:pt>
    <dgm:pt modelId="{87C93A8F-87B4-43A7-B5C8-3192DFA1B38F}" type="parTrans" cxnId="{3503A668-AE26-4F77-BE97-1105B5E3D389}">
      <dgm:prSet/>
      <dgm:spPr/>
      <dgm:t>
        <a:bodyPr/>
        <a:lstStyle/>
        <a:p>
          <a:endParaRPr lang="ru-RU"/>
        </a:p>
      </dgm:t>
    </dgm:pt>
    <dgm:pt modelId="{2711AD1F-FABB-4671-9778-0252D3E3F90E}" type="sibTrans" cxnId="{3503A668-AE26-4F77-BE97-1105B5E3D389}">
      <dgm:prSet/>
      <dgm:spPr/>
      <dgm:t>
        <a:bodyPr/>
        <a:lstStyle/>
        <a:p>
          <a:endParaRPr lang="ru-RU"/>
        </a:p>
      </dgm:t>
    </dgm:pt>
    <dgm:pt modelId="{835B5524-75FC-4E6B-B4D4-BACA8A264636}">
      <dgm:prSet/>
      <dgm:spPr/>
      <dgm:t>
        <a:bodyPr/>
        <a:lstStyle/>
        <a:p>
          <a:pPr rtl="0"/>
          <a:r>
            <a:rPr lang="ru-RU" dirty="0" smtClean="0"/>
            <a:t>на границе офисных и жилых кварталов ;</a:t>
          </a:r>
          <a:endParaRPr lang="ru-RU" dirty="0"/>
        </a:p>
      </dgm:t>
    </dgm:pt>
    <dgm:pt modelId="{8BD56AF2-723A-402D-A44A-D35F9A9D5B89}" type="parTrans" cxnId="{1DB8EB3C-DE29-4E97-B92A-5519570DBA48}">
      <dgm:prSet/>
      <dgm:spPr/>
      <dgm:t>
        <a:bodyPr/>
        <a:lstStyle/>
        <a:p>
          <a:endParaRPr lang="ru-RU"/>
        </a:p>
      </dgm:t>
    </dgm:pt>
    <dgm:pt modelId="{7201F8B2-1F96-4366-A36C-2358F22EBC27}" type="sibTrans" cxnId="{1DB8EB3C-DE29-4E97-B92A-5519570DBA48}">
      <dgm:prSet/>
      <dgm:spPr/>
      <dgm:t>
        <a:bodyPr/>
        <a:lstStyle/>
        <a:p>
          <a:endParaRPr lang="ru-RU"/>
        </a:p>
      </dgm:t>
    </dgm:pt>
    <dgm:pt modelId="{49298F58-ED2B-498C-98A7-2BCD9919CFBD}">
      <dgm:prSet/>
      <dgm:spPr/>
      <dgm:t>
        <a:bodyPr/>
        <a:lstStyle/>
        <a:p>
          <a:pPr rtl="0"/>
          <a:r>
            <a:rPr lang="ru-RU" dirty="0" smtClean="0"/>
            <a:t>место с хорошим пешеходным траффиком; </a:t>
          </a:r>
          <a:endParaRPr lang="ru-RU" dirty="0"/>
        </a:p>
      </dgm:t>
    </dgm:pt>
    <dgm:pt modelId="{4E6CF90F-618F-4FF9-8901-B62D2F3D184E}" type="parTrans" cxnId="{4026BF6A-18B1-481E-AE56-8DB8E5C40E48}">
      <dgm:prSet/>
      <dgm:spPr/>
      <dgm:t>
        <a:bodyPr/>
        <a:lstStyle/>
        <a:p>
          <a:endParaRPr lang="ru-RU"/>
        </a:p>
      </dgm:t>
    </dgm:pt>
    <dgm:pt modelId="{E2DC99B5-945C-4492-B52E-598F4150BAEE}" type="sibTrans" cxnId="{4026BF6A-18B1-481E-AE56-8DB8E5C40E48}">
      <dgm:prSet/>
      <dgm:spPr/>
      <dgm:t>
        <a:bodyPr/>
        <a:lstStyle/>
        <a:p>
          <a:endParaRPr lang="ru-RU"/>
        </a:p>
      </dgm:t>
    </dgm:pt>
    <dgm:pt modelId="{DED3C45D-5BFC-402F-A875-33C28D1037B0}">
      <dgm:prSet/>
      <dgm:spPr/>
      <dgm:t>
        <a:bodyPr/>
        <a:lstStyle/>
        <a:p>
          <a:pPr rtl="0"/>
          <a:r>
            <a:rPr lang="ru-RU" dirty="0" smtClean="0"/>
            <a:t>с возможностью добраться на машине и запарковать ее в пешей доступности (1-3 мин.) от станции метрополитена. </a:t>
          </a:r>
          <a:endParaRPr lang="ru-RU" dirty="0"/>
        </a:p>
      </dgm:t>
    </dgm:pt>
    <dgm:pt modelId="{CC7DDD4D-9697-4CDA-9F12-5B4ACC5EF9B1}" type="parTrans" cxnId="{7849FAD1-C8A0-42E4-BEFD-A2E12541DD27}">
      <dgm:prSet/>
      <dgm:spPr/>
      <dgm:t>
        <a:bodyPr/>
        <a:lstStyle/>
        <a:p>
          <a:endParaRPr lang="ru-RU"/>
        </a:p>
      </dgm:t>
    </dgm:pt>
    <dgm:pt modelId="{E8379BEA-3162-491F-9958-B528522E82CF}" type="sibTrans" cxnId="{7849FAD1-C8A0-42E4-BEFD-A2E12541DD27}">
      <dgm:prSet/>
      <dgm:spPr/>
      <dgm:t>
        <a:bodyPr/>
        <a:lstStyle/>
        <a:p>
          <a:endParaRPr lang="ru-RU"/>
        </a:p>
      </dgm:t>
    </dgm:pt>
    <dgm:pt modelId="{A82F1148-2ACB-4DA6-8F85-7876866001AE}" type="pres">
      <dgm:prSet presAssocID="{1BF7B156-16E2-4BC8-AE36-32C36960D6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6440E5-AB7E-4BDA-825A-EB45E1CD479C}" type="pres">
      <dgm:prSet presAssocID="{416025D7-013F-4299-8150-D1F596100102}" presName="linNode" presStyleCnt="0"/>
      <dgm:spPr/>
    </dgm:pt>
    <dgm:pt modelId="{D29E7FC8-F7B0-425C-A874-5A69DBA4D858}" type="pres">
      <dgm:prSet presAssocID="{416025D7-013F-4299-8150-D1F596100102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C5E0B-486F-414F-812D-F2C5719D6D39}" type="pres">
      <dgm:prSet presAssocID="{416025D7-013F-4299-8150-D1F596100102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5EC9E1-1A19-4D48-BF03-5D93A2CA3CBD}" type="presOf" srcId="{835B5524-75FC-4E6B-B4D4-BACA8A264636}" destId="{C44C5E0B-486F-414F-812D-F2C5719D6D39}" srcOrd="0" destOrd="6" presId="urn:microsoft.com/office/officeart/2005/8/layout/vList5"/>
    <dgm:cxn modelId="{AB5ACFBB-6367-4933-A5AD-B8B7B18354A4}" type="presOf" srcId="{3862B114-FD1D-4758-9CB7-7FE3F4A7FDF6}" destId="{C44C5E0B-486F-414F-812D-F2C5719D6D39}" srcOrd="0" destOrd="4" presId="urn:microsoft.com/office/officeart/2005/8/layout/vList5"/>
    <dgm:cxn modelId="{7849FAD1-C8A0-42E4-BEFD-A2E12541DD27}" srcId="{416025D7-013F-4299-8150-D1F596100102}" destId="{DED3C45D-5BFC-402F-A875-33C28D1037B0}" srcOrd="8" destOrd="0" parTransId="{CC7DDD4D-9697-4CDA-9F12-5B4ACC5EF9B1}" sibTransId="{E8379BEA-3162-491F-9958-B528522E82CF}"/>
    <dgm:cxn modelId="{F49E72CF-DD1D-4DB8-90FC-45B76A6AB736}" srcId="{1BF7B156-16E2-4BC8-AE36-32C36960D687}" destId="{416025D7-013F-4299-8150-D1F596100102}" srcOrd="0" destOrd="0" parTransId="{FA4774FA-DE87-4C13-BB6A-970918715FC9}" sibTransId="{BF3CF341-DCC1-4F87-BFFC-2BE41EB1F950}"/>
    <dgm:cxn modelId="{DF00A4FD-019E-4023-A64D-45F3834DFBBE}" type="presOf" srcId="{B0C6860B-ACB4-467A-B832-F4F0A0D5C9D8}" destId="{C44C5E0B-486F-414F-812D-F2C5719D6D39}" srcOrd="0" destOrd="0" presId="urn:microsoft.com/office/officeart/2005/8/layout/vList5"/>
    <dgm:cxn modelId="{1DB8EB3C-DE29-4E97-B92A-5519570DBA48}" srcId="{416025D7-013F-4299-8150-D1F596100102}" destId="{835B5524-75FC-4E6B-B4D4-BACA8A264636}" srcOrd="6" destOrd="0" parTransId="{8BD56AF2-723A-402D-A44A-D35F9A9D5B89}" sibTransId="{7201F8B2-1F96-4366-A36C-2358F22EBC27}"/>
    <dgm:cxn modelId="{BA241856-E20D-412A-8EF1-0097254809B7}" srcId="{416025D7-013F-4299-8150-D1F596100102}" destId="{1FE39D57-22B7-4AED-9B9C-D89942A3C879}" srcOrd="2" destOrd="0" parTransId="{1876D235-800E-48F7-8F81-9FA4AA53CA9D}" sibTransId="{D449523F-F2DD-49E2-85E9-935B25C6CA55}"/>
    <dgm:cxn modelId="{A6CFF9CF-F417-4E66-B7E5-421F12101718}" srcId="{416025D7-013F-4299-8150-D1F596100102}" destId="{528DCD27-D658-4877-A48F-AC6D7EF7ED6B}" srcOrd="1" destOrd="0" parTransId="{987AB588-DCCD-4428-A2AE-14252638372A}" sibTransId="{BBA0EA2F-ECEC-4B76-AE70-D5DFB79FAD43}"/>
    <dgm:cxn modelId="{326F6433-E58F-4752-9565-EC56E0D54D3E}" type="presOf" srcId="{49298F58-ED2B-498C-98A7-2BCD9919CFBD}" destId="{C44C5E0B-486F-414F-812D-F2C5719D6D39}" srcOrd="0" destOrd="7" presId="urn:microsoft.com/office/officeart/2005/8/layout/vList5"/>
    <dgm:cxn modelId="{983D9C9B-1205-4769-8E97-219D7716C979}" type="presOf" srcId="{416025D7-013F-4299-8150-D1F596100102}" destId="{D29E7FC8-F7B0-425C-A874-5A69DBA4D858}" srcOrd="0" destOrd="0" presId="urn:microsoft.com/office/officeart/2005/8/layout/vList5"/>
    <dgm:cxn modelId="{4026BF6A-18B1-481E-AE56-8DB8E5C40E48}" srcId="{416025D7-013F-4299-8150-D1F596100102}" destId="{49298F58-ED2B-498C-98A7-2BCD9919CFBD}" srcOrd="7" destOrd="0" parTransId="{4E6CF90F-618F-4FF9-8901-B62D2F3D184E}" sibTransId="{E2DC99B5-945C-4492-B52E-598F4150BAEE}"/>
    <dgm:cxn modelId="{622E95D0-8EC7-40E4-BB2F-CAB773238254}" srcId="{416025D7-013F-4299-8150-D1F596100102}" destId="{73B2CDEB-6160-4C72-AF22-0FF35EF92775}" srcOrd="3" destOrd="0" parTransId="{8BCD4F9E-E5BE-45CD-B9FF-475CD2DD6CF1}" sibTransId="{EEFB5616-B142-4BB1-B25F-55DD735C6910}"/>
    <dgm:cxn modelId="{3503A668-AE26-4F77-BE97-1105B5E3D389}" srcId="{416025D7-013F-4299-8150-D1F596100102}" destId="{C2C05967-D352-4D64-BF7B-2AB0CD541EF9}" srcOrd="5" destOrd="0" parTransId="{87C93A8F-87B4-43A7-B5C8-3192DFA1B38F}" sibTransId="{2711AD1F-FABB-4671-9778-0252D3E3F90E}"/>
    <dgm:cxn modelId="{9D0B1B95-2266-4D24-93B1-9743441C1368}" type="presOf" srcId="{1BF7B156-16E2-4BC8-AE36-32C36960D687}" destId="{A82F1148-2ACB-4DA6-8F85-7876866001AE}" srcOrd="0" destOrd="0" presId="urn:microsoft.com/office/officeart/2005/8/layout/vList5"/>
    <dgm:cxn modelId="{13C86CE6-A7AB-4E68-B2CE-27EA09D70224}" srcId="{416025D7-013F-4299-8150-D1F596100102}" destId="{B0C6860B-ACB4-467A-B832-F4F0A0D5C9D8}" srcOrd="0" destOrd="0" parTransId="{C62F7BD5-A590-4B38-BF49-60A5557984CB}" sibTransId="{98528DDC-80DC-4811-9A2C-7A01FB7E1DB2}"/>
    <dgm:cxn modelId="{2CABB63A-CEE3-4A09-922C-34708D7C6976}" type="presOf" srcId="{1FE39D57-22B7-4AED-9B9C-D89942A3C879}" destId="{C44C5E0B-486F-414F-812D-F2C5719D6D39}" srcOrd="0" destOrd="2" presId="urn:microsoft.com/office/officeart/2005/8/layout/vList5"/>
    <dgm:cxn modelId="{ED57EEF3-81DF-4323-90F6-9CA3689A1FB1}" srcId="{416025D7-013F-4299-8150-D1F596100102}" destId="{3862B114-FD1D-4758-9CB7-7FE3F4A7FDF6}" srcOrd="4" destOrd="0" parTransId="{F5AB65EF-17F0-49C2-8757-D7C3160D83E0}" sibTransId="{DB42498B-FA75-4C3C-A5AB-EF99D690A9AF}"/>
    <dgm:cxn modelId="{CBC0C42B-9B2D-4F75-A968-48538200C59C}" type="presOf" srcId="{528DCD27-D658-4877-A48F-AC6D7EF7ED6B}" destId="{C44C5E0B-486F-414F-812D-F2C5719D6D39}" srcOrd="0" destOrd="1" presId="urn:microsoft.com/office/officeart/2005/8/layout/vList5"/>
    <dgm:cxn modelId="{B0F66C89-073B-4EEC-BB32-B726B92665BB}" type="presOf" srcId="{C2C05967-D352-4D64-BF7B-2AB0CD541EF9}" destId="{C44C5E0B-486F-414F-812D-F2C5719D6D39}" srcOrd="0" destOrd="5" presId="urn:microsoft.com/office/officeart/2005/8/layout/vList5"/>
    <dgm:cxn modelId="{81872D12-814C-4398-B4DB-9D73743EFB7B}" type="presOf" srcId="{73B2CDEB-6160-4C72-AF22-0FF35EF92775}" destId="{C44C5E0B-486F-414F-812D-F2C5719D6D39}" srcOrd="0" destOrd="3" presId="urn:microsoft.com/office/officeart/2005/8/layout/vList5"/>
    <dgm:cxn modelId="{FBA28C81-24A0-4AAA-AFD1-7DF62A9E53B4}" type="presOf" srcId="{DED3C45D-5BFC-402F-A875-33C28D1037B0}" destId="{C44C5E0B-486F-414F-812D-F2C5719D6D39}" srcOrd="0" destOrd="8" presId="urn:microsoft.com/office/officeart/2005/8/layout/vList5"/>
    <dgm:cxn modelId="{8542B0A2-C70C-42C2-8072-E125D4A81D35}" type="presParOf" srcId="{A82F1148-2ACB-4DA6-8F85-7876866001AE}" destId="{0C6440E5-AB7E-4BDA-825A-EB45E1CD479C}" srcOrd="0" destOrd="0" presId="urn:microsoft.com/office/officeart/2005/8/layout/vList5"/>
    <dgm:cxn modelId="{61025F44-FC88-4F9A-B377-7DEFF54D84A5}" type="presParOf" srcId="{0C6440E5-AB7E-4BDA-825A-EB45E1CD479C}" destId="{D29E7FC8-F7B0-425C-A874-5A69DBA4D858}" srcOrd="0" destOrd="0" presId="urn:microsoft.com/office/officeart/2005/8/layout/vList5"/>
    <dgm:cxn modelId="{B09873C4-177D-4440-A369-8300802F5E50}" type="presParOf" srcId="{0C6440E5-AB7E-4BDA-825A-EB45E1CD479C}" destId="{C44C5E0B-486F-414F-812D-F2C5719D6D3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CE8CA24-72C2-49A5-8846-831C9DC9385E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D489D59-CDEB-4A23-9FAC-B58F0548B76B}">
      <dgm:prSet custT="1"/>
      <dgm:spPr/>
      <dgm:t>
        <a:bodyPr/>
        <a:lstStyle/>
        <a:p>
          <a:pPr rtl="0"/>
          <a:r>
            <a:rPr lang="ru-RU" sz="5400" dirty="0" smtClean="0">
              <a:solidFill>
                <a:schemeClr val="tx1"/>
              </a:solidFill>
            </a:rPr>
            <a:t>Факторы неудачи:</a:t>
          </a:r>
          <a:endParaRPr lang="ru-RU" sz="5400" dirty="0">
            <a:solidFill>
              <a:schemeClr val="tx1"/>
            </a:solidFill>
          </a:endParaRPr>
        </a:p>
      </dgm:t>
    </dgm:pt>
    <dgm:pt modelId="{FAA5E54D-02BD-4FA6-9FF6-EE29383A4665}" type="parTrans" cxnId="{BB806000-B455-4946-BCD0-87107C7ADC0B}">
      <dgm:prSet/>
      <dgm:spPr/>
      <dgm:t>
        <a:bodyPr/>
        <a:lstStyle/>
        <a:p>
          <a:endParaRPr lang="ru-RU"/>
        </a:p>
      </dgm:t>
    </dgm:pt>
    <dgm:pt modelId="{0FBDCF73-455E-499C-94BE-FCAD52F85F06}" type="sibTrans" cxnId="{BB806000-B455-4946-BCD0-87107C7ADC0B}">
      <dgm:prSet/>
      <dgm:spPr/>
      <dgm:t>
        <a:bodyPr/>
        <a:lstStyle/>
        <a:p>
          <a:endParaRPr lang="ru-RU"/>
        </a:p>
      </dgm:t>
    </dgm:pt>
    <dgm:pt modelId="{8313E542-2D5D-4142-8157-C9515428D85A}">
      <dgm:prSet/>
      <dgm:spPr/>
      <dgm:t>
        <a:bodyPr/>
        <a:lstStyle/>
        <a:p>
          <a:pPr rtl="0"/>
          <a:r>
            <a:rPr lang="ru-RU" dirty="0" smtClean="0"/>
            <a:t>проблемы с подъездом и парковкой;</a:t>
          </a:r>
          <a:endParaRPr lang="ru-RU" dirty="0"/>
        </a:p>
      </dgm:t>
    </dgm:pt>
    <dgm:pt modelId="{80C122BE-77B7-4508-9D40-2B495DC5ECE1}" type="parTrans" cxnId="{0E76DAA8-2DAD-4DBC-BB59-351BB56FACD8}">
      <dgm:prSet/>
      <dgm:spPr/>
      <dgm:t>
        <a:bodyPr/>
        <a:lstStyle/>
        <a:p>
          <a:endParaRPr lang="ru-RU"/>
        </a:p>
      </dgm:t>
    </dgm:pt>
    <dgm:pt modelId="{240A8EA0-7F52-4AC9-B581-C63FFAC25ABB}" type="sibTrans" cxnId="{0E76DAA8-2DAD-4DBC-BB59-351BB56FACD8}">
      <dgm:prSet/>
      <dgm:spPr/>
      <dgm:t>
        <a:bodyPr/>
        <a:lstStyle/>
        <a:p>
          <a:endParaRPr lang="ru-RU"/>
        </a:p>
      </dgm:t>
    </dgm:pt>
    <dgm:pt modelId="{F306EDFE-9E50-49F1-8CD1-1D80646183E4}">
      <dgm:prSet/>
      <dgm:spPr/>
      <dgm:t>
        <a:bodyPr/>
        <a:lstStyle/>
        <a:p>
          <a:pPr rtl="0"/>
          <a:r>
            <a:rPr lang="ru-RU" dirty="0" smtClean="0"/>
            <a:t>неудачный дизайн (архитектура комплекса дисгармонирует с окружающей исторической средой).</a:t>
          </a:r>
          <a:endParaRPr lang="ru-RU" dirty="0"/>
        </a:p>
      </dgm:t>
    </dgm:pt>
    <dgm:pt modelId="{6B13FF32-334F-47F8-9BED-83BD2E80CFCD}" type="parTrans" cxnId="{277F5BDF-E91D-4725-BA30-8ACF7E5F9B75}">
      <dgm:prSet/>
      <dgm:spPr/>
      <dgm:t>
        <a:bodyPr/>
        <a:lstStyle/>
        <a:p>
          <a:endParaRPr lang="ru-RU"/>
        </a:p>
      </dgm:t>
    </dgm:pt>
    <dgm:pt modelId="{53011C48-8B0C-49D0-BB16-D3360B3A00DF}" type="sibTrans" cxnId="{277F5BDF-E91D-4725-BA30-8ACF7E5F9B75}">
      <dgm:prSet/>
      <dgm:spPr/>
      <dgm:t>
        <a:bodyPr/>
        <a:lstStyle/>
        <a:p>
          <a:endParaRPr lang="ru-RU"/>
        </a:p>
      </dgm:t>
    </dgm:pt>
    <dgm:pt modelId="{1357E752-36BD-4FF2-A622-08A411FBDE4B}" type="pres">
      <dgm:prSet presAssocID="{5CE8CA24-72C2-49A5-8846-831C9DC938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88A257-7E3F-4B22-8FB5-78D63798766A}" type="pres">
      <dgm:prSet presAssocID="{2D489D59-CDEB-4A23-9FAC-B58F0548B76B}" presName="linNode" presStyleCnt="0"/>
      <dgm:spPr/>
    </dgm:pt>
    <dgm:pt modelId="{CB8DD75C-90D2-482B-9BF5-0BBA8EB212AC}" type="pres">
      <dgm:prSet presAssocID="{2D489D59-CDEB-4A23-9FAC-B58F0548B76B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8D7E4-3509-43CD-9FED-BDE8C6DF7E60}" type="pres">
      <dgm:prSet presAssocID="{2D489D59-CDEB-4A23-9FAC-B58F0548B76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7F5BDF-E91D-4725-BA30-8ACF7E5F9B75}" srcId="{2D489D59-CDEB-4A23-9FAC-B58F0548B76B}" destId="{F306EDFE-9E50-49F1-8CD1-1D80646183E4}" srcOrd="1" destOrd="0" parTransId="{6B13FF32-334F-47F8-9BED-83BD2E80CFCD}" sibTransId="{53011C48-8B0C-49D0-BB16-D3360B3A00DF}"/>
    <dgm:cxn modelId="{BB806000-B455-4946-BCD0-87107C7ADC0B}" srcId="{5CE8CA24-72C2-49A5-8846-831C9DC9385E}" destId="{2D489D59-CDEB-4A23-9FAC-B58F0548B76B}" srcOrd="0" destOrd="0" parTransId="{FAA5E54D-02BD-4FA6-9FF6-EE29383A4665}" sibTransId="{0FBDCF73-455E-499C-94BE-FCAD52F85F06}"/>
    <dgm:cxn modelId="{6D81D500-D795-462A-BC04-D31AFAEB2C71}" type="presOf" srcId="{5CE8CA24-72C2-49A5-8846-831C9DC9385E}" destId="{1357E752-36BD-4FF2-A622-08A411FBDE4B}" srcOrd="0" destOrd="0" presId="urn:microsoft.com/office/officeart/2005/8/layout/vList5"/>
    <dgm:cxn modelId="{58AEAB97-F3F7-46A4-8F3A-04BB4171416C}" type="presOf" srcId="{8313E542-2D5D-4142-8157-C9515428D85A}" destId="{50D8D7E4-3509-43CD-9FED-BDE8C6DF7E60}" srcOrd="0" destOrd="0" presId="urn:microsoft.com/office/officeart/2005/8/layout/vList5"/>
    <dgm:cxn modelId="{0E76DAA8-2DAD-4DBC-BB59-351BB56FACD8}" srcId="{2D489D59-CDEB-4A23-9FAC-B58F0548B76B}" destId="{8313E542-2D5D-4142-8157-C9515428D85A}" srcOrd="0" destOrd="0" parTransId="{80C122BE-77B7-4508-9D40-2B495DC5ECE1}" sibTransId="{240A8EA0-7F52-4AC9-B581-C63FFAC25ABB}"/>
    <dgm:cxn modelId="{1F031FE7-98DA-4F57-8498-B4B3F651AF0A}" type="presOf" srcId="{F306EDFE-9E50-49F1-8CD1-1D80646183E4}" destId="{50D8D7E4-3509-43CD-9FED-BDE8C6DF7E60}" srcOrd="0" destOrd="1" presId="urn:microsoft.com/office/officeart/2005/8/layout/vList5"/>
    <dgm:cxn modelId="{A7471B63-DF72-406F-B29D-01A7AABF1778}" type="presOf" srcId="{2D489D59-CDEB-4A23-9FAC-B58F0548B76B}" destId="{CB8DD75C-90D2-482B-9BF5-0BBA8EB212AC}" srcOrd="0" destOrd="0" presId="urn:microsoft.com/office/officeart/2005/8/layout/vList5"/>
    <dgm:cxn modelId="{36A43F2D-D5A5-497E-B102-7FE00DDC2800}" type="presParOf" srcId="{1357E752-36BD-4FF2-A622-08A411FBDE4B}" destId="{F888A257-7E3F-4B22-8FB5-78D63798766A}" srcOrd="0" destOrd="0" presId="urn:microsoft.com/office/officeart/2005/8/layout/vList5"/>
    <dgm:cxn modelId="{A3FF9CB4-130C-4A80-B64E-30C31A58B2D5}" type="presParOf" srcId="{F888A257-7E3F-4B22-8FB5-78D63798766A}" destId="{CB8DD75C-90D2-482B-9BF5-0BBA8EB212AC}" srcOrd="0" destOrd="0" presId="urn:microsoft.com/office/officeart/2005/8/layout/vList5"/>
    <dgm:cxn modelId="{EBF21E03-119F-4F72-9500-84E60DF633F8}" type="presParOf" srcId="{F888A257-7E3F-4B22-8FB5-78D63798766A}" destId="{50D8D7E4-3509-43CD-9FED-BDE8C6DF7E6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A1DD51-235B-48CC-B97B-C4216E0543A1}" type="doc">
      <dgm:prSet loTypeId="urn:microsoft.com/office/officeart/2005/8/layout/vList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A192B23-F638-477D-B770-52EC03E7A142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1. Внутренние: финансовые ограничения для покрытия затрат, связанных с выбором местоположения и личные предпочтения специалистов предприятия;</a:t>
          </a:r>
          <a:endParaRPr lang="ru-RU" dirty="0">
            <a:solidFill>
              <a:schemeClr val="tx1"/>
            </a:solidFill>
          </a:endParaRPr>
        </a:p>
      </dgm:t>
    </dgm:pt>
    <dgm:pt modelId="{7EA5986A-D375-498D-9E5D-36D97FF6FAFE}" type="parTrans" cxnId="{0A75599C-778B-4EC8-A768-C7FF5119D704}">
      <dgm:prSet/>
      <dgm:spPr/>
      <dgm:t>
        <a:bodyPr/>
        <a:lstStyle/>
        <a:p>
          <a:endParaRPr lang="ru-RU"/>
        </a:p>
      </dgm:t>
    </dgm:pt>
    <dgm:pt modelId="{086752EE-9B82-4390-B661-BD777522D063}" type="sibTrans" cxnId="{0A75599C-778B-4EC8-A768-C7FF5119D704}">
      <dgm:prSet/>
      <dgm:spPr/>
      <dgm:t>
        <a:bodyPr/>
        <a:lstStyle/>
        <a:p>
          <a:endParaRPr lang="ru-RU"/>
        </a:p>
      </dgm:t>
    </dgm:pt>
    <dgm:pt modelId="{5FBE420A-32CF-4270-9ECC-F4F25C1FA1F2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2. Внешние. Определяются, как правило, законодательством. Предписания в области строительства (например, планы застройки) и предписания в области экологии могут содержать запреты на осуществление промышленного строительства. </a:t>
          </a:r>
          <a:endParaRPr lang="ru-RU" dirty="0">
            <a:solidFill>
              <a:schemeClr val="tx1"/>
            </a:solidFill>
          </a:endParaRPr>
        </a:p>
      </dgm:t>
    </dgm:pt>
    <dgm:pt modelId="{68FE51F1-A381-4652-A110-2CCA88D276ED}" type="parTrans" cxnId="{AB438A50-DA86-4644-9CB5-46C6973EDEAB}">
      <dgm:prSet/>
      <dgm:spPr/>
      <dgm:t>
        <a:bodyPr/>
        <a:lstStyle/>
        <a:p>
          <a:endParaRPr lang="ru-RU"/>
        </a:p>
      </dgm:t>
    </dgm:pt>
    <dgm:pt modelId="{FB57A10C-874B-4BD8-BA78-CFB67B4FF1C1}" type="sibTrans" cxnId="{AB438A50-DA86-4644-9CB5-46C6973EDEAB}">
      <dgm:prSet/>
      <dgm:spPr/>
      <dgm:t>
        <a:bodyPr/>
        <a:lstStyle/>
        <a:p>
          <a:endParaRPr lang="ru-RU"/>
        </a:p>
      </dgm:t>
    </dgm:pt>
    <dgm:pt modelId="{1A0F2B45-1996-477A-B97D-45344E5D947B}" type="pres">
      <dgm:prSet presAssocID="{70A1DD51-235B-48CC-B97B-C4216E0543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195837-398F-44A5-A25D-F0280235AA63}" type="pres">
      <dgm:prSet presAssocID="{CA192B23-F638-477D-B770-52EC03E7A14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336C8-C812-4220-9C17-66BCCBB76EE8}" type="pres">
      <dgm:prSet presAssocID="{086752EE-9B82-4390-B661-BD777522D063}" presName="spacer" presStyleCnt="0"/>
      <dgm:spPr/>
    </dgm:pt>
    <dgm:pt modelId="{430E9345-FFE7-4516-A357-67FD10F9458D}" type="pres">
      <dgm:prSet presAssocID="{5FBE420A-32CF-4270-9ECC-F4F25C1FA1F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438A50-DA86-4644-9CB5-46C6973EDEAB}" srcId="{70A1DD51-235B-48CC-B97B-C4216E0543A1}" destId="{5FBE420A-32CF-4270-9ECC-F4F25C1FA1F2}" srcOrd="1" destOrd="0" parTransId="{68FE51F1-A381-4652-A110-2CCA88D276ED}" sibTransId="{FB57A10C-874B-4BD8-BA78-CFB67B4FF1C1}"/>
    <dgm:cxn modelId="{B0323468-0113-44E3-93F9-45315CD3C62F}" type="presOf" srcId="{70A1DD51-235B-48CC-B97B-C4216E0543A1}" destId="{1A0F2B45-1996-477A-B97D-45344E5D947B}" srcOrd="0" destOrd="0" presId="urn:microsoft.com/office/officeart/2005/8/layout/vList2"/>
    <dgm:cxn modelId="{CE47D251-07E8-49D0-9B29-CB96BA874661}" type="presOf" srcId="{CA192B23-F638-477D-B770-52EC03E7A142}" destId="{32195837-398F-44A5-A25D-F0280235AA63}" srcOrd="0" destOrd="0" presId="urn:microsoft.com/office/officeart/2005/8/layout/vList2"/>
    <dgm:cxn modelId="{A1D7BBA4-4009-4DBE-8355-3239EFB0CB69}" type="presOf" srcId="{5FBE420A-32CF-4270-9ECC-F4F25C1FA1F2}" destId="{430E9345-FFE7-4516-A357-67FD10F9458D}" srcOrd="0" destOrd="0" presId="urn:microsoft.com/office/officeart/2005/8/layout/vList2"/>
    <dgm:cxn modelId="{0A75599C-778B-4EC8-A768-C7FF5119D704}" srcId="{70A1DD51-235B-48CC-B97B-C4216E0543A1}" destId="{CA192B23-F638-477D-B770-52EC03E7A142}" srcOrd="0" destOrd="0" parTransId="{7EA5986A-D375-498D-9E5D-36D97FF6FAFE}" sibTransId="{086752EE-9B82-4390-B661-BD777522D063}"/>
    <dgm:cxn modelId="{9A208A69-E0D1-4120-A771-48FAF5A659D0}" type="presParOf" srcId="{1A0F2B45-1996-477A-B97D-45344E5D947B}" destId="{32195837-398F-44A5-A25D-F0280235AA63}" srcOrd="0" destOrd="0" presId="urn:microsoft.com/office/officeart/2005/8/layout/vList2"/>
    <dgm:cxn modelId="{8CB667AE-00BA-481B-982F-9F7BD79878E9}" type="presParOf" srcId="{1A0F2B45-1996-477A-B97D-45344E5D947B}" destId="{5E2336C8-C812-4220-9C17-66BCCBB76EE8}" srcOrd="1" destOrd="0" presId="urn:microsoft.com/office/officeart/2005/8/layout/vList2"/>
    <dgm:cxn modelId="{D8CE0A4F-6E82-4C83-AB82-404EB94190A8}" type="presParOf" srcId="{1A0F2B45-1996-477A-B97D-45344E5D947B}" destId="{430E9345-FFE7-4516-A357-67FD10F9458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990821-406C-4954-BB12-2A988F00D963}" type="doc">
      <dgm:prSet loTypeId="urn:microsoft.com/office/officeart/2009/3/layout/OpposingIdeas" loCatId="relationship" qsTypeId="urn:microsoft.com/office/officeart/2005/8/quickstyle/3d3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D5A5F36C-ED09-46B1-81FA-01919F6018F3}">
      <dgm:prSet phldrT="[Текст]"/>
      <dgm:spPr/>
      <dgm:t>
        <a:bodyPr/>
        <a:lstStyle/>
        <a:p>
          <a:r>
            <a:rPr lang="ru-RU" dirty="0" smtClean="0"/>
            <a:t>К рынкам сбыта продукции</a:t>
          </a:r>
          <a:endParaRPr lang="ru-RU" dirty="0"/>
        </a:p>
      </dgm:t>
    </dgm:pt>
    <dgm:pt modelId="{79C96CE4-4AE5-48A1-8121-8EEFB43DEF41}" type="parTrans" cxnId="{525C13A6-05D4-40F7-8912-76B7F4491786}">
      <dgm:prSet/>
      <dgm:spPr/>
      <dgm:t>
        <a:bodyPr/>
        <a:lstStyle/>
        <a:p>
          <a:endParaRPr lang="ru-RU"/>
        </a:p>
      </dgm:t>
    </dgm:pt>
    <dgm:pt modelId="{6D8207AB-CA74-4504-86A7-D453ABA56E57}" type="sibTrans" cxnId="{525C13A6-05D4-40F7-8912-76B7F4491786}">
      <dgm:prSet/>
      <dgm:spPr/>
      <dgm:t>
        <a:bodyPr/>
        <a:lstStyle/>
        <a:p>
          <a:endParaRPr lang="ru-RU"/>
        </a:p>
      </dgm:t>
    </dgm:pt>
    <dgm:pt modelId="{1B383409-B65C-4E8D-8490-81323FF49275}">
      <dgm:prSet phldrT="[Текст]"/>
      <dgm:spPr/>
      <dgm:t>
        <a:bodyPr/>
        <a:lstStyle/>
        <a:p>
          <a:r>
            <a:rPr lang="ru-RU" dirty="0" smtClean="0"/>
            <a:t>Производственный процесс увеличивает вес или массу исходного сырья, его целесообразно размещать ближе к рынкам сбыта выпускаемой продукции, т.к. затраты на доставку товаров в расчете на тонно-километр будут выше, чем расходы на поставку сырья. </a:t>
          </a:r>
          <a:endParaRPr lang="ru-RU" dirty="0"/>
        </a:p>
      </dgm:t>
    </dgm:pt>
    <dgm:pt modelId="{AE746F19-9B0B-47C2-937E-508048969AE5}" type="parTrans" cxnId="{E9067C3C-C8EA-4F23-B058-BECDB42B5418}">
      <dgm:prSet/>
      <dgm:spPr/>
      <dgm:t>
        <a:bodyPr/>
        <a:lstStyle/>
        <a:p>
          <a:endParaRPr lang="ru-RU"/>
        </a:p>
      </dgm:t>
    </dgm:pt>
    <dgm:pt modelId="{08716C87-1BE6-4CC0-85C1-32B051958A3F}" type="sibTrans" cxnId="{E9067C3C-C8EA-4F23-B058-BECDB42B5418}">
      <dgm:prSet/>
      <dgm:spPr/>
      <dgm:t>
        <a:bodyPr/>
        <a:lstStyle/>
        <a:p>
          <a:endParaRPr lang="ru-RU"/>
        </a:p>
      </dgm:t>
    </dgm:pt>
    <dgm:pt modelId="{2A3558FA-AB68-43A7-BBBF-33A4B0D305B6}">
      <dgm:prSet phldrT="[Текст]"/>
      <dgm:spPr/>
      <dgm:t>
        <a:bodyPr/>
        <a:lstStyle/>
        <a:p>
          <a:r>
            <a:rPr lang="ru-RU" dirty="0" smtClean="0"/>
            <a:t>К сырьевым источникам</a:t>
          </a:r>
          <a:endParaRPr lang="ru-RU" dirty="0"/>
        </a:p>
      </dgm:t>
    </dgm:pt>
    <dgm:pt modelId="{F24170D3-0E19-42C2-88FE-DECCA97C3EF1}" type="parTrans" cxnId="{734E0333-94BD-4A77-AC11-175CA65EDC2B}">
      <dgm:prSet/>
      <dgm:spPr/>
      <dgm:t>
        <a:bodyPr/>
        <a:lstStyle/>
        <a:p>
          <a:endParaRPr lang="ru-RU"/>
        </a:p>
      </dgm:t>
    </dgm:pt>
    <dgm:pt modelId="{94CEB633-8636-439A-AB41-10179588608D}" type="sibTrans" cxnId="{734E0333-94BD-4A77-AC11-175CA65EDC2B}">
      <dgm:prSet/>
      <dgm:spPr/>
      <dgm:t>
        <a:bodyPr/>
        <a:lstStyle/>
        <a:p>
          <a:endParaRPr lang="ru-RU"/>
        </a:p>
      </dgm:t>
    </dgm:pt>
    <dgm:pt modelId="{C712600B-4146-472F-9F39-0B249E2E0C39}">
      <dgm:prSet phldrT="[Текст]"/>
      <dgm:spPr/>
      <dgm:t>
        <a:bodyPr/>
        <a:lstStyle/>
        <a:p>
          <a:r>
            <a:rPr lang="ru-RU" dirty="0" smtClean="0"/>
            <a:t>Производство сокращает вес исходного сырья, то закономерно его тяготение к сырьевым источникам. Очевидно, что заводы и цехи безалкогольных напитков, связанные с источниками воды, добавляемой к сухим концентратам, размещают ближе к рынкам сбыта.</a:t>
          </a:r>
          <a:endParaRPr lang="ru-RU" dirty="0"/>
        </a:p>
      </dgm:t>
    </dgm:pt>
    <dgm:pt modelId="{2EF07A7A-A8D7-41B4-8127-4216F5001EDC}" type="parTrans" cxnId="{D8FC52E9-1A45-41E5-BE72-F1E598E20FBC}">
      <dgm:prSet/>
      <dgm:spPr/>
      <dgm:t>
        <a:bodyPr/>
        <a:lstStyle/>
        <a:p>
          <a:endParaRPr lang="ru-RU"/>
        </a:p>
      </dgm:t>
    </dgm:pt>
    <dgm:pt modelId="{DDC7F48D-1111-4A0E-9DDB-43E6D933AD28}" type="sibTrans" cxnId="{D8FC52E9-1A45-41E5-BE72-F1E598E20FBC}">
      <dgm:prSet/>
      <dgm:spPr/>
      <dgm:t>
        <a:bodyPr/>
        <a:lstStyle/>
        <a:p>
          <a:endParaRPr lang="ru-RU"/>
        </a:p>
      </dgm:t>
    </dgm:pt>
    <dgm:pt modelId="{CA647189-4143-4825-8362-918DA0BC95E7}">
      <dgm:prSet/>
      <dgm:spPr/>
      <dgm:t>
        <a:bodyPr/>
        <a:lstStyle/>
        <a:p>
          <a:endParaRPr lang="ru-RU"/>
        </a:p>
      </dgm:t>
    </dgm:pt>
    <dgm:pt modelId="{080FBF76-C746-489C-A94E-D57A8FFC827D}" type="parTrans" cxnId="{F80BACF2-81BD-4B4C-9E8D-811C3AE23B1B}">
      <dgm:prSet/>
      <dgm:spPr/>
      <dgm:t>
        <a:bodyPr/>
        <a:lstStyle/>
        <a:p>
          <a:endParaRPr lang="ru-RU"/>
        </a:p>
      </dgm:t>
    </dgm:pt>
    <dgm:pt modelId="{783264CE-1D86-4381-892B-E7FFE3771DBC}" type="sibTrans" cxnId="{F80BACF2-81BD-4B4C-9E8D-811C3AE23B1B}">
      <dgm:prSet/>
      <dgm:spPr/>
      <dgm:t>
        <a:bodyPr/>
        <a:lstStyle/>
        <a:p>
          <a:endParaRPr lang="ru-RU"/>
        </a:p>
      </dgm:t>
    </dgm:pt>
    <dgm:pt modelId="{7B267C38-917F-4CAD-BAA4-12C6EC8B9E8D}">
      <dgm:prSet/>
      <dgm:spPr/>
      <dgm:t>
        <a:bodyPr/>
        <a:lstStyle/>
        <a:p>
          <a:endParaRPr lang="ru-RU"/>
        </a:p>
      </dgm:t>
    </dgm:pt>
    <dgm:pt modelId="{DBF98053-D548-45D1-B01C-A878F4394C0E}" type="parTrans" cxnId="{0EEEA6B2-47AB-4147-BCF2-C38124A83FF1}">
      <dgm:prSet/>
      <dgm:spPr/>
      <dgm:t>
        <a:bodyPr/>
        <a:lstStyle/>
        <a:p>
          <a:endParaRPr lang="ru-RU"/>
        </a:p>
      </dgm:t>
    </dgm:pt>
    <dgm:pt modelId="{0A8F024C-10C1-437C-965E-E1B4A00559C0}" type="sibTrans" cxnId="{0EEEA6B2-47AB-4147-BCF2-C38124A83FF1}">
      <dgm:prSet/>
      <dgm:spPr/>
      <dgm:t>
        <a:bodyPr/>
        <a:lstStyle/>
        <a:p>
          <a:endParaRPr lang="ru-RU"/>
        </a:p>
      </dgm:t>
    </dgm:pt>
    <dgm:pt modelId="{974D8348-7F68-470F-AC8C-57DECDE176FE}" type="pres">
      <dgm:prSet presAssocID="{6B990821-406C-4954-BB12-2A988F00D963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ED91CB-9E5B-4B0F-9B38-6C931E1151E9}" type="pres">
      <dgm:prSet presAssocID="{6B990821-406C-4954-BB12-2A988F00D963}" presName="Background" presStyleLbl="node1" presStyleIdx="0" presStyleCnt="1"/>
      <dgm:spPr/>
    </dgm:pt>
    <dgm:pt modelId="{A53AFB4C-447E-4AB7-ACFD-6C4D52EDDA09}" type="pres">
      <dgm:prSet presAssocID="{6B990821-406C-4954-BB12-2A988F00D963}" presName="Divider" presStyleLbl="callout" presStyleIdx="0" presStyleCnt="1"/>
      <dgm:spPr/>
    </dgm:pt>
    <dgm:pt modelId="{99F2A7FA-E982-4E80-B0F4-8DC11820523D}" type="pres">
      <dgm:prSet presAssocID="{6B990821-406C-4954-BB12-2A988F00D963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F0BD5-407A-4B2E-AADA-9508CA6708E7}" type="pres">
      <dgm:prSet presAssocID="{6B990821-406C-4954-BB12-2A988F00D963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C851A-7B4F-45DF-AE33-FC4B83B95EA0}" type="pres">
      <dgm:prSet presAssocID="{6B990821-406C-4954-BB12-2A988F00D963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3E4A1F46-40B6-4346-8FAF-806D737DDB1A}" type="pres">
      <dgm:prSet presAssocID="{6B990821-406C-4954-BB12-2A988F00D963}" presName="ParentShape1" presStyleLbl="alignImgPlace1" presStyleIdx="0" presStyleCnt="2" custLinFactNeighborX="-2881" custLinFactNeighborY="13367">
        <dgm:presLayoutVars/>
      </dgm:prSet>
      <dgm:spPr/>
      <dgm:t>
        <a:bodyPr/>
        <a:lstStyle/>
        <a:p>
          <a:endParaRPr lang="ru-RU"/>
        </a:p>
      </dgm:t>
    </dgm:pt>
    <dgm:pt modelId="{E513FED5-E228-457E-BA32-3FAA2560BB91}" type="pres">
      <dgm:prSet presAssocID="{6B990821-406C-4954-BB12-2A988F00D963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5A4E862E-CC29-4D7C-8746-F33DB32A8BE2}" type="pres">
      <dgm:prSet presAssocID="{6B990821-406C-4954-BB12-2A988F00D963}" presName="ParentShape2" presStyleLbl="alignImgPlace1" presStyleIdx="1" presStyleCnt="2" custLinFactNeighborX="0" custLinFactNeighborY="-12003">
        <dgm:presLayoutVars/>
      </dgm:prSet>
      <dgm:spPr/>
      <dgm:t>
        <a:bodyPr/>
        <a:lstStyle/>
        <a:p>
          <a:endParaRPr lang="ru-RU"/>
        </a:p>
      </dgm:t>
    </dgm:pt>
  </dgm:ptLst>
  <dgm:cxnLst>
    <dgm:cxn modelId="{D8FC52E9-1A45-41E5-BE72-F1E598E20FBC}" srcId="{2A3558FA-AB68-43A7-BBBF-33A4B0D305B6}" destId="{C712600B-4146-472F-9F39-0B249E2E0C39}" srcOrd="0" destOrd="0" parTransId="{2EF07A7A-A8D7-41B4-8127-4216F5001EDC}" sibTransId="{DDC7F48D-1111-4A0E-9DDB-43E6D933AD28}"/>
    <dgm:cxn modelId="{734E0333-94BD-4A77-AC11-175CA65EDC2B}" srcId="{6B990821-406C-4954-BB12-2A988F00D963}" destId="{2A3558FA-AB68-43A7-BBBF-33A4B0D305B6}" srcOrd="1" destOrd="0" parTransId="{F24170D3-0E19-42C2-88FE-DECCA97C3EF1}" sibTransId="{94CEB633-8636-439A-AB41-10179588608D}"/>
    <dgm:cxn modelId="{9E4848E9-29B3-4C5B-A21E-98B9EFD5BFF0}" type="presOf" srcId="{D5A5F36C-ED09-46B1-81FA-01919F6018F3}" destId="{9D9C851A-7B4F-45DF-AE33-FC4B83B95EA0}" srcOrd="0" destOrd="0" presId="urn:microsoft.com/office/officeart/2009/3/layout/OpposingIdeas"/>
    <dgm:cxn modelId="{0ED0BD41-A90D-499D-93E3-4ABE5EB80D7A}" type="presOf" srcId="{D5A5F36C-ED09-46B1-81FA-01919F6018F3}" destId="{3E4A1F46-40B6-4346-8FAF-806D737DDB1A}" srcOrd="1" destOrd="0" presId="urn:microsoft.com/office/officeart/2009/3/layout/OpposingIdeas"/>
    <dgm:cxn modelId="{F80BACF2-81BD-4B4C-9E8D-811C3AE23B1B}" srcId="{6B990821-406C-4954-BB12-2A988F00D963}" destId="{CA647189-4143-4825-8362-918DA0BC95E7}" srcOrd="2" destOrd="0" parTransId="{080FBF76-C746-489C-A94E-D57A8FFC827D}" sibTransId="{783264CE-1D86-4381-892B-E7FFE3771DBC}"/>
    <dgm:cxn modelId="{91A67D5B-ED13-4EDF-83EE-A5162CEE21EE}" type="presOf" srcId="{1B383409-B65C-4E8D-8490-81323FF49275}" destId="{99F2A7FA-E982-4E80-B0F4-8DC11820523D}" srcOrd="0" destOrd="0" presId="urn:microsoft.com/office/officeart/2009/3/layout/OpposingIdeas"/>
    <dgm:cxn modelId="{1E5FDF01-5696-417D-A37B-9963AA43FB9A}" type="presOf" srcId="{C712600B-4146-472F-9F39-0B249E2E0C39}" destId="{287F0BD5-407A-4B2E-AADA-9508CA6708E7}" srcOrd="0" destOrd="0" presId="urn:microsoft.com/office/officeart/2009/3/layout/OpposingIdeas"/>
    <dgm:cxn modelId="{E9067C3C-C8EA-4F23-B058-BECDB42B5418}" srcId="{D5A5F36C-ED09-46B1-81FA-01919F6018F3}" destId="{1B383409-B65C-4E8D-8490-81323FF49275}" srcOrd="0" destOrd="0" parTransId="{AE746F19-9B0B-47C2-937E-508048969AE5}" sibTransId="{08716C87-1BE6-4CC0-85C1-32B051958A3F}"/>
    <dgm:cxn modelId="{1F00BA19-3586-484A-9DFD-BA9FDF92E6B3}" type="presOf" srcId="{2A3558FA-AB68-43A7-BBBF-33A4B0D305B6}" destId="{5A4E862E-CC29-4D7C-8746-F33DB32A8BE2}" srcOrd="1" destOrd="0" presId="urn:microsoft.com/office/officeart/2009/3/layout/OpposingIdeas"/>
    <dgm:cxn modelId="{D4B07978-2178-4EC8-944C-1D451A8463FE}" type="presOf" srcId="{6B990821-406C-4954-BB12-2A988F00D963}" destId="{974D8348-7F68-470F-AC8C-57DECDE176FE}" srcOrd="0" destOrd="0" presId="urn:microsoft.com/office/officeart/2009/3/layout/OpposingIdeas"/>
    <dgm:cxn modelId="{26917338-E22E-4C54-B02C-B922E1BE5ECA}" type="presOf" srcId="{2A3558FA-AB68-43A7-BBBF-33A4B0D305B6}" destId="{E513FED5-E228-457E-BA32-3FAA2560BB91}" srcOrd="0" destOrd="0" presId="urn:microsoft.com/office/officeart/2009/3/layout/OpposingIdeas"/>
    <dgm:cxn modelId="{0EEEA6B2-47AB-4147-BCF2-C38124A83FF1}" srcId="{6B990821-406C-4954-BB12-2A988F00D963}" destId="{7B267C38-917F-4CAD-BAA4-12C6EC8B9E8D}" srcOrd="3" destOrd="0" parTransId="{DBF98053-D548-45D1-B01C-A878F4394C0E}" sibTransId="{0A8F024C-10C1-437C-965E-E1B4A00559C0}"/>
    <dgm:cxn modelId="{525C13A6-05D4-40F7-8912-76B7F4491786}" srcId="{6B990821-406C-4954-BB12-2A988F00D963}" destId="{D5A5F36C-ED09-46B1-81FA-01919F6018F3}" srcOrd="0" destOrd="0" parTransId="{79C96CE4-4AE5-48A1-8121-8EEFB43DEF41}" sibTransId="{6D8207AB-CA74-4504-86A7-D453ABA56E57}"/>
    <dgm:cxn modelId="{F63C9B7E-A6B3-4577-8729-6D36C6E80FD6}" type="presParOf" srcId="{974D8348-7F68-470F-AC8C-57DECDE176FE}" destId="{E4ED91CB-9E5B-4B0F-9B38-6C931E1151E9}" srcOrd="0" destOrd="0" presId="urn:microsoft.com/office/officeart/2009/3/layout/OpposingIdeas"/>
    <dgm:cxn modelId="{4EF8FCA3-F63E-4024-B49D-B400B3EC56DB}" type="presParOf" srcId="{974D8348-7F68-470F-AC8C-57DECDE176FE}" destId="{A53AFB4C-447E-4AB7-ACFD-6C4D52EDDA09}" srcOrd="1" destOrd="0" presId="urn:microsoft.com/office/officeart/2009/3/layout/OpposingIdeas"/>
    <dgm:cxn modelId="{65E7FD09-4F12-462D-87A9-5BF0913292D1}" type="presParOf" srcId="{974D8348-7F68-470F-AC8C-57DECDE176FE}" destId="{99F2A7FA-E982-4E80-B0F4-8DC11820523D}" srcOrd="2" destOrd="0" presId="urn:microsoft.com/office/officeart/2009/3/layout/OpposingIdeas"/>
    <dgm:cxn modelId="{B8B2C5D6-25FF-4133-B8A4-3A513F4B32E5}" type="presParOf" srcId="{974D8348-7F68-470F-AC8C-57DECDE176FE}" destId="{287F0BD5-407A-4B2E-AADA-9508CA6708E7}" srcOrd="3" destOrd="0" presId="urn:microsoft.com/office/officeart/2009/3/layout/OpposingIdeas"/>
    <dgm:cxn modelId="{05E3907D-925C-4349-811B-1DE695D23923}" type="presParOf" srcId="{974D8348-7F68-470F-AC8C-57DECDE176FE}" destId="{9D9C851A-7B4F-45DF-AE33-FC4B83B95EA0}" srcOrd="4" destOrd="0" presId="urn:microsoft.com/office/officeart/2009/3/layout/OpposingIdeas"/>
    <dgm:cxn modelId="{9B99890E-B113-45F3-99AF-D1FD16ED1B2B}" type="presParOf" srcId="{974D8348-7F68-470F-AC8C-57DECDE176FE}" destId="{3E4A1F46-40B6-4346-8FAF-806D737DDB1A}" srcOrd="5" destOrd="0" presId="urn:microsoft.com/office/officeart/2009/3/layout/OpposingIdeas"/>
    <dgm:cxn modelId="{042D477F-E27D-4078-AC01-12A05707E046}" type="presParOf" srcId="{974D8348-7F68-470F-AC8C-57DECDE176FE}" destId="{E513FED5-E228-457E-BA32-3FAA2560BB91}" srcOrd="6" destOrd="0" presId="urn:microsoft.com/office/officeart/2009/3/layout/OpposingIdeas"/>
    <dgm:cxn modelId="{09381C93-35F1-49B7-A6BD-AD7442AFB937}" type="presParOf" srcId="{974D8348-7F68-470F-AC8C-57DECDE176FE}" destId="{5A4E862E-CC29-4D7C-8746-F33DB32A8BE2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9169A5-FFCE-43B7-9B49-8E4F2A47AE26}" type="doc">
      <dgm:prSet loTypeId="urn:microsoft.com/office/officeart/2005/8/layout/default#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DE6E67B-0685-45A3-9F46-B07E26AB20C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Заготовительно-ориентированные факторы</a:t>
          </a:r>
          <a:endParaRPr lang="ru-RU" dirty="0">
            <a:solidFill>
              <a:schemeClr val="tx1"/>
            </a:solidFill>
          </a:endParaRPr>
        </a:p>
      </dgm:t>
    </dgm:pt>
    <dgm:pt modelId="{5E9EFBF1-2E8F-439B-BA75-3F6FCC58497A}" type="parTrans" cxnId="{8095C0FE-7201-40D3-85DE-8AE716F7ABB5}">
      <dgm:prSet/>
      <dgm:spPr/>
      <dgm:t>
        <a:bodyPr/>
        <a:lstStyle/>
        <a:p>
          <a:endParaRPr lang="ru-RU"/>
        </a:p>
      </dgm:t>
    </dgm:pt>
    <dgm:pt modelId="{92E94878-AAFF-4738-BE58-900DCD1E9E3B}" type="sibTrans" cxnId="{8095C0FE-7201-40D3-85DE-8AE716F7ABB5}">
      <dgm:prSet/>
      <dgm:spPr/>
      <dgm:t>
        <a:bodyPr/>
        <a:lstStyle/>
        <a:p>
          <a:endParaRPr lang="ru-RU"/>
        </a:p>
      </dgm:t>
    </dgm:pt>
    <dgm:pt modelId="{EB4A32B7-CC66-47D5-A756-FE2E589B49F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 Факторы, ориентированные на изготовление</a:t>
          </a:r>
          <a:endParaRPr lang="ru-RU" dirty="0">
            <a:solidFill>
              <a:schemeClr val="tx1"/>
            </a:solidFill>
          </a:endParaRPr>
        </a:p>
      </dgm:t>
    </dgm:pt>
    <dgm:pt modelId="{E55A4C55-2469-4CCE-B0D2-168E782EBC87}" type="parTrans" cxnId="{91E7B949-C2D1-4F2A-A489-DF32542892D4}">
      <dgm:prSet/>
      <dgm:spPr/>
      <dgm:t>
        <a:bodyPr/>
        <a:lstStyle/>
        <a:p>
          <a:endParaRPr lang="ru-RU"/>
        </a:p>
      </dgm:t>
    </dgm:pt>
    <dgm:pt modelId="{84B99390-B6A7-42CD-B79B-E39FCCFE971E}" type="sibTrans" cxnId="{91E7B949-C2D1-4F2A-A489-DF32542892D4}">
      <dgm:prSet/>
      <dgm:spPr/>
      <dgm:t>
        <a:bodyPr/>
        <a:lstStyle/>
        <a:p>
          <a:endParaRPr lang="ru-RU"/>
        </a:p>
      </dgm:t>
    </dgm:pt>
    <dgm:pt modelId="{8AC83300-6669-4544-9C87-78E71A73A72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Факторы, ориентированные на сбыт</a:t>
          </a:r>
          <a:endParaRPr lang="ru-RU" dirty="0">
            <a:solidFill>
              <a:schemeClr val="tx1"/>
            </a:solidFill>
          </a:endParaRPr>
        </a:p>
      </dgm:t>
    </dgm:pt>
    <dgm:pt modelId="{AE67D0C5-D844-4924-AB67-2247881E3C6B}" type="parTrans" cxnId="{AEEA860D-7A09-42F5-9796-5F42C8F27FBD}">
      <dgm:prSet/>
      <dgm:spPr/>
      <dgm:t>
        <a:bodyPr/>
        <a:lstStyle/>
        <a:p>
          <a:endParaRPr lang="ru-RU"/>
        </a:p>
      </dgm:t>
    </dgm:pt>
    <dgm:pt modelId="{A4594159-A94B-4DCB-B57E-BF2F1953FBD4}" type="sibTrans" cxnId="{AEEA860D-7A09-42F5-9796-5F42C8F27FBD}">
      <dgm:prSet/>
      <dgm:spPr/>
      <dgm:t>
        <a:bodyPr/>
        <a:lstStyle/>
        <a:p>
          <a:endParaRPr lang="ru-RU"/>
        </a:p>
      </dgm:t>
    </dgm:pt>
    <dgm:pt modelId="{E7F8F2AA-0FEA-41FD-A851-B0238F4C40E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 Факторы, устанавливаемые государством и местными органами власти </a:t>
          </a:r>
          <a:endParaRPr lang="ru-RU" dirty="0">
            <a:solidFill>
              <a:schemeClr val="tx1"/>
            </a:solidFill>
          </a:endParaRPr>
        </a:p>
      </dgm:t>
    </dgm:pt>
    <dgm:pt modelId="{B9005C15-E030-4AB2-BB79-61AA11C45223}" type="parTrans" cxnId="{5981F452-FAC0-40F4-A36B-55E6E18A3B58}">
      <dgm:prSet/>
      <dgm:spPr/>
      <dgm:t>
        <a:bodyPr/>
        <a:lstStyle/>
        <a:p>
          <a:endParaRPr lang="ru-RU"/>
        </a:p>
      </dgm:t>
    </dgm:pt>
    <dgm:pt modelId="{CBEAA6A5-AC34-4C90-BD5E-682382C55F3D}" type="sibTrans" cxnId="{5981F452-FAC0-40F4-A36B-55E6E18A3B58}">
      <dgm:prSet/>
      <dgm:spPr/>
      <dgm:t>
        <a:bodyPr/>
        <a:lstStyle/>
        <a:p>
          <a:endParaRPr lang="ru-RU"/>
        </a:p>
      </dgm:t>
    </dgm:pt>
    <dgm:pt modelId="{D8287647-ECC1-4198-A628-453924424B9B}" type="pres">
      <dgm:prSet presAssocID="{909169A5-FFCE-43B7-9B49-8E4F2A47AE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30A639-AC4B-4806-85A5-6B1E6497CDED}" type="pres">
      <dgm:prSet presAssocID="{4DE6E67B-0685-45A3-9F46-B07E26AB20C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0329D-5784-4751-8B3D-CDC7418BC3D8}" type="pres">
      <dgm:prSet presAssocID="{92E94878-AAFF-4738-BE58-900DCD1E9E3B}" presName="sibTrans" presStyleCnt="0"/>
      <dgm:spPr/>
    </dgm:pt>
    <dgm:pt modelId="{88F48BD0-3C5B-4966-A807-DF689C5496DA}" type="pres">
      <dgm:prSet presAssocID="{EB4A32B7-CC66-47D5-A756-FE2E589B49F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270E0-E6DB-40F6-95D7-16B3E3A9D4C1}" type="pres">
      <dgm:prSet presAssocID="{84B99390-B6A7-42CD-B79B-E39FCCFE971E}" presName="sibTrans" presStyleCnt="0"/>
      <dgm:spPr/>
    </dgm:pt>
    <dgm:pt modelId="{2A6A988F-4AF0-4CC2-9C9B-EDC4B158256C}" type="pres">
      <dgm:prSet presAssocID="{8AC83300-6669-4544-9C87-78E71A73A72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17954-98DB-4125-803B-4DE443840F29}" type="pres">
      <dgm:prSet presAssocID="{A4594159-A94B-4DCB-B57E-BF2F1953FBD4}" presName="sibTrans" presStyleCnt="0"/>
      <dgm:spPr/>
    </dgm:pt>
    <dgm:pt modelId="{424762B5-7114-4EA6-AF2F-15035A962E75}" type="pres">
      <dgm:prSet presAssocID="{E7F8F2AA-0FEA-41FD-A851-B0238F4C40E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C6B32D-C90D-4DA1-8914-497C9121407B}" type="presOf" srcId="{EB4A32B7-CC66-47D5-A756-FE2E589B49F7}" destId="{88F48BD0-3C5B-4966-A807-DF689C5496DA}" srcOrd="0" destOrd="0" presId="urn:microsoft.com/office/officeart/2005/8/layout/default#1"/>
    <dgm:cxn modelId="{5981F452-FAC0-40F4-A36B-55E6E18A3B58}" srcId="{909169A5-FFCE-43B7-9B49-8E4F2A47AE26}" destId="{E7F8F2AA-0FEA-41FD-A851-B0238F4C40E3}" srcOrd="3" destOrd="0" parTransId="{B9005C15-E030-4AB2-BB79-61AA11C45223}" sibTransId="{CBEAA6A5-AC34-4C90-BD5E-682382C55F3D}"/>
    <dgm:cxn modelId="{5CC3C498-1A92-42FA-9188-31942C0AB876}" type="presOf" srcId="{E7F8F2AA-0FEA-41FD-A851-B0238F4C40E3}" destId="{424762B5-7114-4EA6-AF2F-15035A962E75}" srcOrd="0" destOrd="0" presId="urn:microsoft.com/office/officeart/2005/8/layout/default#1"/>
    <dgm:cxn modelId="{8095C0FE-7201-40D3-85DE-8AE716F7ABB5}" srcId="{909169A5-FFCE-43B7-9B49-8E4F2A47AE26}" destId="{4DE6E67B-0685-45A3-9F46-B07E26AB20CF}" srcOrd="0" destOrd="0" parTransId="{5E9EFBF1-2E8F-439B-BA75-3F6FCC58497A}" sibTransId="{92E94878-AAFF-4738-BE58-900DCD1E9E3B}"/>
    <dgm:cxn modelId="{15BADC53-0485-48F9-AC58-67ED75790A70}" type="presOf" srcId="{4DE6E67B-0685-45A3-9F46-B07E26AB20CF}" destId="{1E30A639-AC4B-4806-85A5-6B1E6497CDED}" srcOrd="0" destOrd="0" presId="urn:microsoft.com/office/officeart/2005/8/layout/default#1"/>
    <dgm:cxn modelId="{AEEA860D-7A09-42F5-9796-5F42C8F27FBD}" srcId="{909169A5-FFCE-43B7-9B49-8E4F2A47AE26}" destId="{8AC83300-6669-4544-9C87-78E71A73A72B}" srcOrd="2" destOrd="0" parTransId="{AE67D0C5-D844-4924-AB67-2247881E3C6B}" sibTransId="{A4594159-A94B-4DCB-B57E-BF2F1953FBD4}"/>
    <dgm:cxn modelId="{0BDC0EB9-91F4-4C4C-9716-EAB6F48618FC}" type="presOf" srcId="{8AC83300-6669-4544-9C87-78E71A73A72B}" destId="{2A6A988F-4AF0-4CC2-9C9B-EDC4B158256C}" srcOrd="0" destOrd="0" presId="urn:microsoft.com/office/officeart/2005/8/layout/default#1"/>
    <dgm:cxn modelId="{0C6EF780-47D5-46FB-83B2-4A00AD3DE3D8}" type="presOf" srcId="{909169A5-FFCE-43B7-9B49-8E4F2A47AE26}" destId="{D8287647-ECC1-4198-A628-453924424B9B}" srcOrd="0" destOrd="0" presId="urn:microsoft.com/office/officeart/2005/8/layout/default#1"/>
    <dgm:cxn modelId="{91E7B949-C2D1-4F2A-A489-DF32542892D4}" srcId="{909169A5-FFCE-43B7-9B49-8E4F2A47AE26}" destId="{EB4A32B7-CC66-47D5-A756-FE2E589B49F7}" srcOrd="1" destOrd="0" parTransId="{E55A4C55-2469-4CCE-B0D2-168E782EBC87}" sibTransId="{84B99390-B6A7-42CD-B79B-E39FCCFE971E}"/>
    <dgm:cxn modelId="{3CC1E486-FD7E-4C2B-9F86-F9B26B3927EB}" type="presParOf" srcId="{D8287647-ECC1-4198-A628-453924424B9B}" destId="{1E30A639-AC4B-4806-85A5-6B1E6497CDED}" srcOrd="0" destOrd="0" presId="urn:microsoft.com/office/officeart/2005/8/layout/default#1"/>
    <dgm:cxn modelId="{652FEA04-EA5D-4D04-89EA-E6A6D15D345F}" type="presParOf" srcId="{D8287647-ECC1-4198-A628-453924424B9B}" destId="{1130329D-5784-4751-8B3D-CDC7418BC3D8}" srcOrd="1" destOrd="0" presId="urn:microsoft.com/office/officeart/2005/8/layout/default#1"/>
    <dgm:cxn modelId="{EB145ACF-E3D4-4F60-B403-1105EB9D142B}" type="presParOf" srcId="{D8287647-ECC1-4198-A628-453924424B9B}" destId="{88F48BD0-3C5B-4966-A807-DF689C5496DA}" srcOrd="2" destOrd="0" presId="urn:microsoft.com/office/officeart/2005/8/layout/default#1"/>
    <dgm:cxn modelId="{AC3A5337-71F7-4933-A593-19B876E90CC2}" type="presParOf" srcId="{D8287647-ECC1-4198-A628-453924424B9B}" destId="{976270E0-E6DB-40F6-95D7-16B3E3A9D4C1}" srcOrd="3" destOrd="0" presId="urn:microsoft.com/office/officeart/2005/8/layout/default#1"/>
    <dgm:cxn modelId="{B6B9BC51-18EF-4AF7-A48B-BDCC725E0407}" type="presParOf" srcId="{D8287647-ECC1-4198-A628-453924424B9B}" destId="{2A6A988F-4AF0-4CC2-9C9B-EDC4B158256C}" srcOrd="4" destOrd="0" presId="urn:microsoft.com/office/officeart/2005/8/layout/default#1"/>
    <dgm:cxn modelId="{AF064336-18AB-42A0-BB5A-51789A83959D}" type="presParOf" srcId="{D8287647-ECC1-4198-A628-453924424B9B}" destId="{D3C17954-98DB-4125-803B-4DE443840F29}" srcOrd="5" destOrd="0" presId="urn:microsoft.com/office/officeart/2005/8/layout/default#1"/>
    <dgm:cxn modelId="{8FBCB841-7C97-4394-AB8F-2D80A28F1D86}" type="presParOf" srcId="{D8287647-ECC1-4198-A628-453924424B9B}" destId="{424762B5-7114-4EA6-AF2F-15035A962E75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FD74EA-A5E7-4C94-8DF3-290A06F0E941}" type="doc">
      <dgm:prSet loTypeId="urn:microsoft.com/office/officeart/2005/8/layout/vList2" loCatId="list" qsTypeId="urn:microsoft.com/office/officeart/2005/8/quickstyle/3d4" qsCatId="3D" csTypeId="urn:microsoft.com/office/officeart/2005/8/colors/accent4_2" csCatId="accent4"/>
      <dgm:spPr/>
      <dgm:t>
        <a:bodyPr/>
        <a:lstStyle/>
        <a:p>
          <a:endParaRPr lang="ru-RU"/>
        </a:p>
      </dgm:t>
    </dgm:pt>
    <dgm:pt modelId="{8EAAAC8C-72AC-4F60-8D74-4F4418C40EA4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— земельные участки (структура, цена покупки или аренды);</a:t>
          </a:r>
          <a:endParaRPr lang="ru-RU" dirty="0">
            <a:solidFill>
              <a:schemeClr val="tx1"/>
            </a:solidFill>
          </a:endParaRPr>
        </a:p>
      </dgm:t>
    </dgm:pt>
    <dgm:pt modelId="{E7B2DCA6-D408-459E-8A5F-922DE86F8C67}" type="parTrans" cxnId="{0FF30F04-8A9D-49A3-9DD9-0F3DB190D8FE}">
      <dgm:prSet/>
      <dgm:spPr/>
      <dgm:t>
        <a:bodyPr/>
        <a:lstStyle/>
        <a:p>
          <a:endParaRPr lang="ru-RU"/>
        </a:p>
      </dgm:t>
    </dgm:pt>
    <dgm:pt modelId="{FAAC9051-51B4-4FF0-B047-17ED36FB9E03}" type="sibTrans" cxnId="{0FF30F04-8A9D-49A3-9DD9-0F3DB190D8FE}">
      <dgm:prSet/>
      <dgm:spPr/>
      <dgm:t>
        <a:bodyPr/>
        <a:lstStyle/>
        <a:p>
          <a:endParaRPr lang="ru-RU"/>
        </a:p>
      </dgm:t>
    </dgm:pt>
    <dgm:pt modelId="{3B564B25-1043-454E-B96F-3B9A23BBC95D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— сырье, вспомогательные и производственные материалы (цены, транспортные издержки);</a:t>
          </a:r>
          <a:endParaRPr lang="ru-RU" dirty="0">
            <a:solidFill>
              <a:schemeClr val="tx1"/>
            </a:solidFill>
          </a:endParaRPr>
        </a:p>
      </dgm:t>
    </dgm:pt>
    <dgm:pt modelId="{8AFF11E8-5D6F-4F80-BB91-71DE6DF052F6}" type="parTrans" cxnId="{706B351F-8B70-4959-9093-5D7695FCC258}">
      <dgm:prSet/>
      <dgm:spPr/>
      <dgm:t>
        <a:bodyPr/>
        <a:lstStyle/>
        <a:p>
          <a:endParaRPr lang="ru-RU"/>
        </a:p>
      </dgm:t>
    </dgm:pt>
    <dgm:pt modelId="{4312E073-FED0-40FA-B9FA-7A09F88A055E}" type="sibTrans" cxnId="{706B351F-8B70-4959-9093-5D7695FCC258}">
      <dgm:prSet/>
      <dgm:spPr/>
      <dgm:t>
        <a:bodyPr/>
        <a:lstStyle/>
        <a:p>
          <a:endParaRPr lang="ru-RU"/>
        </a:p>
      </dgm:t>
    </dgm:pt>
    <dgm:pt modelId="{890BD770-8399-47D8-923C-A028254E81B5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— трудовые ресурсы (потенциал рабочей силы в зависимости от численности и уровня жизни в данной местности);</a:t>
          </a:r>
          <a:endParaRPr lang="ru-RU" dirty="0">
            <a:solidFill>
              <a:schemeClr val="tx1"/>
            </a:solidFill>
          </a:endParaRPr>
        </a:p>
      </dgm:t>
    </dgm:pt>
    <dgm:pt modelId="{47F4916B-79E9-481A-B445-28C1B3861A78}" type="parTrans" cxnId="{66946389-D7E8-4A34-BCF1-1923512B88CA}">
      <dgm:prSet/>
      <dgm:spPr/>
      <dgm:t>
        <a:bodyPr/>
        <a:lstStyle/>
        <a:p>
          <a:endParaRPr lang="ru-RU"/>
        </a:p>
      </dgm:t>
    </dgm:pt>
    <dgm:pt modelId="{5B2667C3-C27D-4C46-B60C-36F49B7F8362}" type="sibTrans" cxnId="{66946389-D7E8-4A34-BCF1-1923512B88CA}">
      <dgm:prSet/>
      <dgm:spPr/>
      <dgm:t>
        <a:bodyPr/>
        <a:lstStyle/>
        <a:p>
          <a:endParaRPr lang="ru-RU"/>
        </a:p>
      </dgm:t>
    </dgm:pt>
    <dgm:pt modelId="{F00573E7-00AA-4B9D-905E-7DFCD7930DA9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— уровень оплаты труда, квалификация кадров, их мотивация;</a:t>
          </a:r>
          <a:endParaRPr lang="ru-RU" dirty="0">
            <a:solidFill>
              <a:schemeClr val="tx1"/>
            </a:solidFill>
          </a:endParaRPr>
        </a:p>
      </dgm:t>
    </dgm:pt>
    <dgm:pt modelId="{6C121833-A395-4275-BC11-A0A983E93F78}" type="parTrans" cxnId="{5535F8C6-B94F-4B05-A8D1-82CE2688AD77}">
      <dgm:prSet/>
      <dgm:spPr/>
      <dgm:t>
        <a:bodyPr/>
        <a:lstStyle/>
        <a:p>
          <a:endParaRPr lang="ru-RU"/>
        </a:p>
      </dgm:t>
    </dgm:pt>
    <dgm:pt modelId="{B9144806-1513-4700-B0C4-30A2F1FA0A40}" type="sibTrans" cxnId="{5535F8C6-B94F-4B05-A8D1-82CE2688AD77}">
      <dgm:prSet/>
      <dgm:spPr/>
      <dgm:t>
        <a:bodyPr/>
        <a:lstStyle/>
        <a:p>
          <a:endParaRPr lang="ru-RU"/>
        </a:p>
      </dgm:t>
    </dgm:pt>
    <dgm:pt modelId="{322F69A4-251F-473C-97B6-AA27B3BAEA08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— школы, театры, возможность проведения досуга.</a:t>
          </a:r>
          <a:endParaRPr lang="ru-RU" dirty="0">
            <a:solidFill>
              <a:schemeClr val="tx1"/>
            </a:solidFill>
          </a:endParaRPr>
        </a:p>
      </dgm:t>
    </dgm:pt>
    <dgm:pt modelId="{F2FDF4F8-B3F9-42C9-AB6E-4D751F3EAD00}" type="parTrans" cxnId="{D56E2CD8-1FB2-4D2B-A6F9-970B68C913BB}">
      <dgm:prSet/>
      <dgm:spPr/>
      <dgm:t>
        <a:bodyPr/>
        <a:lstStyle/>
        <a:p>
          <a:endParaRPr lang="ru-RU"/>
        </a:p>
      </dgm:t>
    </dgm:pt>
    <dgm:pt modelId="{B57C5BE7-81FF-4E64-A214-2CDE3D690C1B}" type="sibTrans" cxnId="{D56E2CD8-1FB2-4D2B-A6F9-970B68C913BB}">
      <dgm:prSet/>
      <dgm:spPr/>
      <dgm:t>
        <a:bodyPr/>
        <a:lstStyle/>
        <a:p>
          <a:endParaRPr lang="ru-RU"/>
        </a:p>
      </dgm:t>
    </dgm:pt>
    <dgm:pt modelId="{AA1C5C6F-03E0-4C1F-A1C5-19C749AE9E49}" type="pres">
      <dgm:prSet presAssocID="{14FD74EA-A5E7-4C94-8DF3-290A06F0E9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A64989-4399-4BEB-A563-450A18D9BC3E}" type="pres">
      <dgm:prSet presAssocID="{8EAAAC8C-72AC-4F60-8D74-4F4418C40EA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89B03-3430-408A-829F-04CA8402977A}" type="pres">
      <dgm:prSet presAssocID="{FAAC9051-51B4-4FF0-B047-17ED36FB9E03}" presName="spacer" presStyleCnt="0"/>
      <dgm:spPr/>
    </dgm:pt>
    <dgm:pt modelId="{064AC361-7B03-4367-8DE9-48274F06DF4E}" type="pres">
      <dgm:prSet presAssocID="{3B564B25-1043-454E-B96F-3B9A23BBC95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3C5528-664C-4EA3-AF70-AE75E411898D}" type="pres">
      <dgm:prSet presAssocID="{4312E073-FED0-40FA-B9FA-7A09F88A055E}" presName="spacer" presStyleCnt="0"/>
      <dgm:spPr/>
    </dgm:pt>
    <dgm:pt modelId="{7B1E7C7A-A79D-4B01-A1EF-44660A0D7183}" type="pres">
      <dgm:prSet presAssocID="{890BD770-8399-47D8-923C-A028254E81B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4F9397-66C2-4FEF-9B9B-26F2293BB8FF}" type="pres">
      <dgm:prSet presAssocID="{5B2667C3-C27D-4C46-B60C-36F49B7F8362}" presName="spacer" presStyleCnt="0"/>
      <dgm:spPr/>
    </dgm:pt>
    <dgm:pt modelId="{A6202F4A-A543-4D48-AA84-AE7289F7C280}" type="pres">
      <dgm:prSet presAssocID="{F00573E7-00AA-4B9D-905E-7DFCD7930DA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7076B7-127C-46F2-8238-2E2EC3327B42}" type="pres">
      <dgm:prSet presAssocID="{B9144806-1513-4700-B0C4-30A2F1FA0A40}" presName="spacer" presStyleCnt="0"/>
      <dgm:spPr/>
    </dgm:pt>
    <dgm:pt modelId="{5E2FD0DB-964D-478F-B217-15DE5FDCC38F}" type="pres">
      <dgm:prSet presAssocID="{322F69A4-251F-473C-97B6-AA27B3BAEA0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ED3F5E-6D8B-45C7-947D-E25A7ED83FAE}" type="presOf" srcId="{322F69A4-251F-473C-97B6-AA27B3BAEA08}" destId="{5E2FD0DB-964D-478F-B217-15DE5FDCC38F}" srcOrd="0" destOrd="0" presId="urn:microsoft.com/office/officeart/2005/8/layout/vList2"/>
    <dgm:cxn modelId="{67887277-F040-4F9D-9FDF-046ECE595C55}" type="presOf" srcId="{890BD770-8399-47D8-923C-A028254E81B5}" destId="{7B1E7C7A-A79D-4B01-A1EF-44660A0D7183}" srcOrd="0" destOrd="0" presId="urn:microsoft.com/office/officeart/2005/8/layout/vList2"/>
    <dgm:cxn modelId="{D56E2CD8-1FB2-4D2B-A6F9-970B68C913BB}" srcId="{14FD74EA-A5E7-4C94-8DF3-290A06F0E941}" destId="{322F69A4-251F-473C-97B6-AA27B3BAEA08}" srcOrd="4" destOrd="0" parTransId="{F2FDF4F8-B3F9-42C9-AB6E-4D751F3EAD00}" sibTransId="{B57C5BE7-81FF-4E64-A214-2CDE3D690C1B}"/>
    <dgm:cxn modelId="{5535F8C6-B94F-4B05-A8D1-82CE2688AD77}" srcId="{14FD74EA-A5E7-4C94-8DF3-290A06F0E941}" destId="{F00573E7-00AA-4B9D-905E-7DFCD7930DA9}" srcOrd="3" destOrd="0" parTransId="{6C121833-A395-4275-BC11-A0A983E93F78}" sibTransId="{B9144806-1513-4700-B0C4-30A2F1FA0A40}"/>
    <dgm:cxn modelId="{66946389-D7E8-4A34-BCF1-1923512B88CA}" srcId="{14FD74EA-A5E7-4C94-8DF3-290A06F0E941}" destId="{890BD770-8399-47D8-923C-A028254E81B5}" srcOrd="2" destOrd="0" parTransId="{47F4916B-79E9-481A-B445-28C1B3861A78}" sibTransId="{5B2667C3-C27D-4C46-B60C-36F49B7F8362}"/>
    <dgm:cxn modelId="{7928BD77-BEC4-436E-9B2E-931944F49A0B}" type="presOf" srcId="{14FD74EA-A5E7-4C94-8DF3-290A06F0E941}" destId="{AA1C5C6F-03E0-4C1F-A1C5-19C749AE9E49}" srcOrd="0" destOrd="0" presId="urn:microsoft.com/office/officeart/2005/8/layout/vList2"/>
    <dgm:cxn modelId="{706B351F-8B70-4959-9093-5D7695FCC258}" srcId="{14FD74EA-A5E7-4C94-8DF3-290A06F0E941}" destId="{3B564B25-1043-454E-B96F-3B9A23BBC95D}" srcOrd="1" destOrd="0" parTransId="{8AFF11E8-5D6F-4F80-BB91-71DE6DF052F6}" sibTransId="{4312E073-FED0-40FA-B9FA-7A09F88A055E}"/>
    <dgm:cxn modelId="{F0A3F856-F59D-4E82-ACCE-DDEDD795FF79}" type="presOf" srcId="{3B564B25-1043-454E-B96F-3B9A23BBC95D}" destId="{064AC361-7B03-4367-8DE9-48274F06DF4E}" srcOrd="0" destOrd="0" presId="urn:microsoft.com/office/officeart/2005/8/layout/vList2"/>
    <dgm:cxn modelId="{5469DF44-1531-4A82-AA25-D98E6E6DBEAE}" type="presOf" srcId="{F00573E7-00AA-4B9D-905E-7DFCD7930DA9}" destId="{A6202F4A-A543-4D48-AA84-AE7289F7C280}" srcOrd="0" destOrd="0" presId="urn:microsoft.com/office/officeart/2005/8/layout/vList2"/>
    <dgm:cxn modelId="{0FF30F04-8A9D-49A3-9DD9-0F3DB190D8FE}" srcId="{14FD74EA-A5E7-4C94-8DF3-290A06F0E941}" destId="{8EAAAC8C-72AC-4F60-8D74-4F4418C40EA4}" srcOrd="0" destOrd="0" parTransId="{E7B2DCA6-D408-459E-8A5F-922DE86F8C67}" sibTransId="{FAAC9051-51B4-4FF0-B047-17ED36FB9E03}"/>
    <dgm:cxn modelId="{C6DE1936-2B62-4BA3-BDE3-1EB742377940}" type="presOf" srcId="{8EAAAC8C-72AC-4F60-8D74-4F4418C40EA4}" destId="{3DA64989-4399-4BEB-A563-450A18D9BC3E}" srcOrd="0" destOrd="0" presId="urn:microsoft.com/office/officeart/2005/8/layout/vList2"/>
    <dgm:cxn modelId="{480D4908-6E24-47F0-99B1-A16078A1169C}" type="presParOf" srcId="{AA1C5C6F-03E0-4C1F-A1C5-19C749AE9E49}" destId="{3DA64989-4399-4BEB-A563-450A18D9BC3E}" srcOrd="0" destOrd="0" presId="urn:microsoft.com/office/officeart/2005/8/layout/vList2"/>
    <dgm:cxn modelId="{52C635DF-F084-4240-9AE0-5CC4A67E1843}" type="presParOf" srcId="{AA1C5C6F-03E0-4C1F-A1C5-19C749AE9E49}" destId="{51989B03-3430-408A-829F-04CA8402977A}" srcOrd="1" destOrd="0" presId="urn:microsoft.com/office/officeart/2005/8/layout/vList2"/>
    <dgm:cxn modelId="{7143C647-8DD3-48E4-B601-8A92B16CDAB8}" type="presParOf" srcId="{AA1C5C6F-03E0-4C1F-A1C5-19C749AE9E49}" destId="{064AC361-7B03-4367-8DE9-48274F06DF4E}" srcOrd="2" destOrd="0" presId="urn:microsoft.com/office/officeart/2005/8/layout/vList2"/>
    <dgm:cxn modelId="{47FA437F-C00A-49C1-A8B0-C03EA97F382A}" type="presParOf" srcId="{AA1C5C6F-03E0-4C1F-A1C5-19C749AE9E49}" destId="{333C5528-664C-4EA3-AF70-AE75E411898D}" srcOrd="3" destOrd="0" presId="urn:microsoft.com/office/officeart/2005/8/layout/vList2"/>
    <dgm:cxn modelId="{615A273C-18F6-419D-B809-7686C7B02590}" type="presParOf" srcId="{AA1C5C6F-03E0-4C1F-A1C5-19C749AE9E49}" destId="{7B1E7C7A-A79D-4B01-A1EF-44660A0D7183}" srcOrd="4" destOrd="0" presId="urn:microsoft.com/office/officeart/2005/8/layout/vList2"/>
    <dgm:cxn modelId="{8D262974-704C-4482-8F0C-9092C945447E}" type="presParOf" srcId="{AA1C5C6F-03E0-4C1F-A1C5-19C749AE9E49}" destId="{964F9397-66C2-4FEF-9B9B-26F2293BB8FF}" srcOrd="5" destOrd="0" presId="urn:microsoft.com/office/officeart/2005/8/layout/vList2"/>
    <dgm:cxn modelId="{069E0B47-783C-4DBF-B14B-34B7772BBA93}" type="presParOf" srcId="{AA1C5C6F-03E0-4C1F-A1C5-19C749AE9E49}" destId="{A6202F4A-A543-4D48-AA84-AE7289F7C280}" srcOrd="6" destOrd="0" presId="urn:microsoft.com/office/officeart/2005/8/layout/vList2"/>
    <dgm:cxn modelId="{802DC5C5-E3AC-4C04-BCEE-9879FDE4A0BE}" type="presParOf" srcId="{AA1C5C6F-03E0-4C1F-A1C5-19C749AE9E49}" destId="{D87076B7-127C-46F2-8238-2E2EC3327B42}" srcOrd="7" destOrd="0" presId="urn:microsoft.com/office/officeart/2005/8/layout/vList2"/>
    <dgm:cxn modelId="{6DEB2F89-A38B-41BA-83A1-EFD24814528E}" type="presParOf" srcId="{AA1C5C6F-03E0-4C1F-A1C5-19C749AE9E49}" destId="{5E2FD0DB-964D-478F-B217-15DE5FDCC38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BF4245-1CA3-40F2-A6F6-3BC467CF294B}" type="doc">
      <dgm:prSet loTypeId="urn:microsoft.com/office/officeart/2005/8/layout/target3" loCatId="relationship" qsTypeId="urn:microsoft.com/office/officeart/2005/8/quickstyle/3d4" qsCatId="3D" csTypeId="urn:microsoft.com/office/officeart/2005/8/colors/accent2_2" csCatId="accent2"/>
      <dgm:spPr/>
      <dgm:t>
        <a:bodyPr/>
        <a:lstStyle/>
        <a:p>
          <a:endParaRPr lang="ru-RU"/>
        </a:p>
      </dgm:t>
    </dgm:pt>
    <dgm:pt modelId="{47C0C86E-E774-4ED8-92A9-BFB9AB1F3E44}">
      <dgm:prSet/>
      <dgm:spPr/>
      <dgm:t>
        <a:bodyPr/>
        <a:lstStyle/>
        <a:p>
          <a:pPr rtl="0"/>
          <a:r>
            <a:rPr lang="ru-RU" dirty="0" smtClean="0"/>
            <a:t>— естественные особенности (почвы, климат);</a:t>
          </a:r>
          <a:endParaRPr lang="ru-RU" dirty="0"/>
        </a:p>
      </dgm:t>
    </dgm:pt>
    <dgm:pt modelId="{268086A1-1DE0-4143-AB85-BFE5571C022F}" type="parTrans" cxnId="{8360AF32-9E21-43FA-940C-B05F1B470BCB}">
      <dgm:prSet/>
      <dgm:spPr/>
      <dgm:t>
        <a:bodyPr/>
        <a:lstStyle/>
        <a:p>
          <a:endParaRPr lang="ru-RU"/>
        </a:p>
      </dgm:t>
    </dgm:pt>
    <dgm:pt modelId="{2DEA767B-4529-4F07-9511-0B83FE96153F}" type="sibTrans" cxnId="{8360AF32-9E21-43FA-940C-B05F1B470BCB}">
      <dgm:prSet/>
      <dgm:spPr/>
      <dgm:t>
        <a:bodyPr/>
        <a:lstStyle/>
        <a:p>
          <a:endParaRPr lang="ru-RU"/>
        </a:p>
      </dgm:t>
    </dgm:pt>
    <dgm:pt modelId="{457480D9-8146-41D2-83A4-CEAD0AF44944}">
      <dgm:prSet/>
      <dgm:spPr/>
      <dgm:t>
        <a:bodyPr/>
        <a:lstStyle/>
        <a:p>
          <a:pPr rtl="0"/>
          <a:r>
            <a:rPr lang="ru-RU" dirty="0" smtClean="0"/>
            <a:t>— технические и инфраструктурные особенности (пространственная близость к партнерам по кооперации, используемой инфраструктуре).</a:t>
          </a:r>
          <a:endParaRPr lang="ru-RU" dirty="0"/>
        </a:p>
      </dgm:t>
    </dgm:pt>
    <dgm:pt modelId="{7DB3753E-DBC7-4ABE-9E07-1215AEE3B64F}" type="parTrans" cxnId="{461189A5-9089-4F7F-A4BE-E497C26A897F}">
      <dgm:prSet/>
      <dgm:spPr/>
      <dgm:t>
        <a:bodyPr/>
        <a:lstStyle/>
        <a:p>
          <a:endParaRPr lang="ru-RU"/>
        </a:p>
      </dgm:t>
    </dgm:pt>
    <dgm:pt modelId="{E668043B-AF71-4DEE-B9D5-5667EFF47FC0}" type="sibTrans" cxnId="{461189A5-9089-4F7F-A4BE-E497C26A897F}">
      <dgm:prSet/>
      <dgm:spPr/>
      <dgm:t>
        <a:bodyPr/>
        <a:lstStyle/>
        <a:p>
          <a:endParaRPr lang="ru-RU"/>
        </a:p>
      </dgm:t>
    </dgm:pt>
    <dgm:pt modelId="{BCE1F320-F956-4F02-95E7-92B83BDB3FC3}" type="pres">
      <dgm:prSet presAssocID="{19BF4245-1CA3-40F2-A6F6-3BC467CF294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ABAD7C-9662-4A1A-B100-C2702DDB0E9C}" type="pres">
      <dgm:prSet presAssocID="{47C0C86E-E774-4ED8-92A9-BFB9AB1F3E44}" presName="circle1" presStyleLbl="node1" presStyleIdx="0" presStyleCnt="2"/>
      <dgm:spPr/>
    </dgm:pt>
    <dgm:pt modelId="{9E81AF00-A4DD-4B3E-8277-8DA0FA87B872}" type="pres">
      <dgm:prSet presAssocID="{47C0C86E-E774-4ED8-92A9-BFB9AB1F3E44}" presName="space" presStyleCnt="0"/>
      <dgm:spPr/>
    </dgm:pt>
    <dgm:pt modelId="{E3CA3ABF-1F80-4C68-8857-DB5DEE33BAF4}" type="pres">
      <dgm:prSet presAssocID="{47C0C86E-E774-4ED8-92A9-BFB9AB1F3E44}" presName="rect1" presStyleLbl="alignAcc1" presStyleIdx="0" presStyleCnt="2"/>
      <dgm:spPr/>
      <dgm:t>
        <a:bodyPr/>
        <a:lstStyle/>
        <a:p>
          <a:endParaRPr lang="ru-RU"/>
        </a:p>
      </dgm:t>
    </dgm:pt>
    <dgm:pt modelId="{17FF68CD-1F4E-415F-AA2B-85569E56A585}" type="pres">
      <dgm:prSet presAssocID="{457480D9-8146-41D2-83A4-CEAD0AF44944}" presName="vertSpace2" presStyleLbl="node1" presStyleIdx="0" presStyleCnt="2"/>
      <dgm:spPr/>
    </dgm:pt>
    <dgm:pt modelId="{9FB13A6E-45E1-4E77-9366-AF7232D30408}" type="pres">
      <dgm:prSet presAssocID="{457480D9-8146-41D2-83A4-CEAD0AF44944}" presName="circle2" presStyleLbl="node1" presStyleIdx="1" presStyleCnt="2"/>
      <dgm:spPr/>
    </dgm:pt>
    <dgm:pt modelId="{43572DFC-0E0F-470E-B6FB-8838CE61D248}" type="pres">
      <dgm:prSet presAssocID="{457480D9-8146-41D2-83A4-CEAD0AF44944}" presName="rect2" presStyleLbl="alignAcc1" presStyleIdx="1" presStyleCnt="2"/>
      <dgm:spPr/>
      <dgm:t>
        <a:bodyPr/>
        <a:lstStyle/>
        <a:p>
          <a:endParaRPr lang="ru-RU"/>
        </a:p>
      </dgm:t>
    </dgm:pt>
    <dgm:pt modelId="{59CC999A-E197-410D-8214-3084A5CBDF7A}" type="pres">
      <dgm:prSet presAssocID="{47C0C86E-E774-4ED8-92A9-BFB9AB1F3E44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2F648B-2170-40F1-95E1-D7462A6C8DD3}" type="pres">
      <dgm:prSet presAssocID="{457480D9-8146-41D2-83A4-CEAD0AF44944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547B33-33B6-4797-86C1-61027E52627C}" type="presOf" srcId="{457480D9-8146-41D2-83A4-CEAD0AF44944}" destId="{43572DFC-0E0F-470E-B6FB-8838CE61D248}" srcOrd="0" destOrd="0" presId="urn:microsoft.com/office/officeart/2005/8/layout/target3"/>
    <dgm:cxn modelId="{4C5A923C-2411-41FA-A712-FFB42D858D00}" type="presOf" srcId="{47C0C86E-E774-4ED8-92A9-BFB9AB1F3E44}" destId="{59CC999A-E197-410D-8214-3084A5CBDF7A}" srcOrd="1" destOrd="0" presId="urn:microsoft.com/office/officeart/2005/8/layout/target3"/>
    <dgm:cxn modelId="{539CA13D-9DD9-459C-BCDC-81FFF3A86E70}" type="presOf" srcId="{19BF4245-1CA3-40F2-A6F6-3BC467CF294B}" destId="{BCE1F320-F956-4F02-95E7-92B83BDB3FC3}" srcOrd="0" destOrd="0" presId="urn:microsoft.com/office/officeart/2005/8/layout/target3"/>
    <dgm:cxn modelId="{90C59D81-0E68-4C96-A69E-7CB5FB98C8EF}" type="presOf" srcId="{457480D9-8146-41D2-83A4-CEAD0AF44944}" destId="{032F648B-2170-40F1-95E1-D7462A6C8DD3}" srcOrd="1" destOrd="0" presId="urn:microsoft.com/office/officeart/2005/8/layout/target3"/>
    <dgm:cxn modelId="{8360AF32-9E21-43FA-940C-B05F1B470BCB}" srcId="{19BF4245-1CA3-40F2-A6F6-3BC467CF294B}" destId="{47C0C86E-E774-4ED8-92A9-BFB9AB1F3E44}" srcOrd="0" destOrd="0" parTransId="{268086A1-1DE0-4143-AB85-BFE5571C022F}" sibTransId="{2DEA767B-4529-4F07-9511-0B83FE96153F}"/>
    <dgm:cxn modelId="{57C10733-AC5C-4A8D-AAEB-8E9BDCB8A3FE}" type="presOf" srcId="{47C0C86E-E774-4ED8-92A9-BFB9AB1F3E44}" destId="{E3CA3ABF-1F80-4C68-8857-DB5DEE33BAF4}" srcOrd="0" destOrd="0" presId="urn:microsoft.com/office/officeart/2005/8/layout/target3"/>
    <dgm:cxn modelId="{461189A5-9089-4F7F-A4BE-E497C26A897F}" srcId="{19BF4245-1CA3-40F2-A6F6-3BC467CF294B}" destId="{457480D9-8146-41D2-83A4-CEAD0AF44944}" srcOrd="1" destOrd="0" parTransId="{7DB3753E-DBC7-4ABE-9E07-1215AEE3B64F}" sibTransId="{E668043B-AF71-4DEE-B9D5-5667EFF47FC0}"/>
    <dgm:cxn modelId="{07536CF7-DAA1-4C17-BA2B-5F4DF074C2B7}" type="presParOf" srcId="{BCE1F320-F956-4F02-95E7-92B83BDB3FC3}" destId="{5EABAD7C-9662-4A1A-B100-C2702DDB0E9C}" srcOrd="0" destOrd="0" presId="urn:microsoft.com/office/officeart/2005/8/layout/target3"/>
    <dgm:cxn modelId="{2D0738C7-7A96-4BE0-B82C-4679D211E3A5}" type="presParOf" srcId="{BCE1F320-F956-4F02-95E7-92B83BDB3FC3}" destId="{9E81AF00-A4DD-4B3E-8277-8DA0FA87B872}" srcOrd="1" destOrd="0" presId="urn:microsoft.com/office/officeart/2005/8/layout/target3"/>
    <dgm:cxn modelId="{8B1CB83E-4775-414E-9903-CBC32F2CEC83}" type="presParOf" srcId="{BCE1F320-F956-4F02-95E7-92B83BDB3FC3}" destId="{E3CA3ABF-1F80-4C68-8857-DB5DEE33BAF4}" srcOrd="2" destOrd="0" presId="urn:microsoft.com/office/officeart/2005/8/layout/target3"/>
    <dgm:cxn modelId="{F106E11B-7DDC-45B8-BF3B-B8F6A08B0582}" type="presParOf" srcId="{BCE1F320-F956-4F02-95E7-92B83BDB3FC3}" destId="{17FF68CD-1F4E-415F-AA2B-85569E56A585}" srcOrd="3" destOrd="0" presId="urn:microsoft.com/office/officeart/2005/8/layout/target3"/>
    <dgm:cxn modelId="{BFE87F22-CEA2-4FC5-B222-B351C9382AB8}" type="presParOf" srcId="{BCE1F320-F956-4F02-95E7-92B83BDB3FC3}" destId="{9FB13A6E-45E1-4E77-9366-AF7232D30408}" srcOrd="4" destOrd="0" presId="urn:microsoft.com/office/officeart/2005/8/layout/target3"/>
    <dgm:cxn modelId="{B535A18F-9376-458A-9C4C-CF90D2BEB837}" type="presParOf" srcId="{BCE1F320-F956-4F02-95E7-92B83BDB3FC3}" destId="{43572DFC-0E0F-470E-B6FB-8838CE61D248}" srcOrd="5" destOrd="0" presId="urn:microsoft.com/office/officeart/2005/8/layout/target3"/>
    <dgm:cxn modelId="{92D3097C-387A-4D6D-8CEB-4085D9374F61}" type="presParOf" srcId="{BCE1F320-F956-4F02-95E7-92B83BDB3FC3}" destId="{59CC999A-E197-410D-8214-3084A5CBDF7A}" srcOrd="6" destOrd="0" presId="urn:microsoft.com/office/officeart/2005/8/layout/target3"/>
    <dgm:cxn modelId="{D4051DDE-733C-45EF-8BD2-3C69289D57F6}" type="presParOf" srcId="{BCE1F320-F956-4F02-95E7-92B83BDB3FC3}" destId="{032F648B-2170-40F1-95E1-D7462A6C8DD3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26BB67-3F71-4FAA-8C68-CACB40174C6E}" type="doc">
      <dgm:prSet loTypeId="urn:microsoft.com/office/officeart/2005/8/layout/hList6" loCatId="list" qsTypeId="urn:microsoft.com/office/officeart/2005/8/quickstyle/simple5" qsCatId="simple" csTypeId="urn:microsoft.com/office/officeart/2005/8/colors/accent6_3" csCatId="accent6"/>
      <dgm:spPr/>
      <dgm:t>
        <a:bodyPr/>
        <a:lstStyle/>
        <a:p>
          <a:endParaRPr lang="ru-RU"/>
        </a:p>
      </dgm:t>
    </dgm:pt>
    <dgm:pt modelId="{E052EF4B-A3C1-4D9B-919B-642E8EFCA11C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— потенциал сбыта (структура населения, соответствующая структура потребления и покупательная способность, конкуренция в данной местности, репутация микрорайона);</a:t>
          </a:r>
          <a:endParaRPr lang="ru-RU" dirty="0">
            <a:solidFill>
              <a:schemeClr val="tx1"/>
            </a:solidFill>
          </a:endParaRPr>
        </a:p>
      </dgm:t>
    </dgm:pt>
    <dgm:pt modelId="{291A117B-264A-4201-94F6-410C4BC17A4E}" type="parTrans" cxnId="{2FC019D8-7FFB-44A0-8798-202410E4ECAE}">
      <dgm:prSet/>
      <dgm:spPr/>
      <dgm:t>
        <a:bodyPr/>
        <a:lstStyle/>
        <a:p>
          <a:endParaRPr lang="ru-RU"/>
        </a:p>
      </dgm:t>
    </dgm:pt>
    <dgm:pt modelId="{274789EE-832A-4F31-B6BC-97BB7018E303}" type="sibTrans" cxnId="{2FC019D8-7FFB-44A0-8798-202410E4ECAE}">
      <dgm:prSet/>
      <dgm:spPr/>
      <dgm:t>
        <a:bodyPr/>
        <a:lstStyle/>
        <a:p>
          <a:endParaRPr lang="ru-RU"/>
        </a:p>
      </dgm:t>
    </dgm:pt>
    <dgm:pt modelId="{DF3B3E4F-3562-416E-A582-BCFACD2710FC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— пути сообщения (магистральные связи, транспортные издержки);</a:t>
          </a:r>
          <a:endParaRPr lang="ru-RU" dirty="0">
            <a:solidFill>
              <a:schemeClr val="tx1"/>
            </a:solidFill>
          </a:endParaRPr>
        </a:p>
      </dgm:t>
    </dgm:pt>
    <dgm:pt modelId="{A5C10008-C5BC-4940-B16E-30675AE5E510}" type="parTrans" cxnId="{0F1FAB51-A468-42E7-BE47-41B196554DE2}">
      <dgm:prSet/>
      <dgm:spPr/>
      <dgm:t>
        <a:bodyPr/>
        <a:lstStyle/>
        <a:p>
          <a:endParaRPr lang="ru-RU"/>
        </a:p>
      </dgm:t>
    </dgm:pt>
    <dgm:pt modelId="{354BC4A2-CEC5-468A-BCA7-F434F9F5945E}" type="sibTrans" cxnId="{0F1FAB51-A468-42E7-BE47-41B196554DE2}">
      <dgm:prSet/>
      <dgm:spPr/>
      <dgm:t>
        <a:bodyPr/>
        <a:lstStyle/>
        <a:p>
          <a:endParaRPr lang="ru-RU"/>
        </a:p>
      </dgm:t>
    </dgm:pt>
    <dgm:pt modelId="{B263DAAF-2C0D-4484-8F67-516A4AB89DE9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— деловые контакты (наличие квалифицированных маклеров, бирж, агентов по рекламе, ярмарок).</a:t>
          </a:r>
          <a:endParaRPr lang="ru-RU" dirty="0">
            <a:solidFill>
              <a:schemeClr val="tx1"/>
            </a:solidFill>
          </a:endParaRPr>
        </a:p>
      </dgm:t>
    </dgm:pt>
    <dgm:pt modelId="{4794DCB0-D2FE-485E-A3A8-688414CEC79A}" type="parTrans" cxnId="{906F0945-D3B5-4CF7-9BB4-79CDC1CF03D0}">
      <dgm:prSet/>
      <dgm:spPr/>
      <dgm:t>
        <a:bodyPr/>
        <a:lstStyle/>
        <a:p>
          <a:endParaRPr lang="ru-RU"/>
        </a:p>
      </dgm:t>
    </dgm:pt>
    <dgm:pt modelId="{7F15C9C5-0F3A-433F-BE8F-0DB0DB4A8FDA}" type="sibTrans" cxnId="{906F0945-D3B5-4CF7-9BB4-79CDC1CF03D0}">
      <dgm:prSet/>
      <dgm:spPr/>
      <dgm:t>
        <a:bodyPr/>
        <a:lstStyle/>
        <a:p>
          <a:endParaRPr lang="ru-RU"/>
        </a:p>
      </dgm:t>
    </dgm:pt>
    <dgm:pt modelId="{4C2C91FD-2FD5-4169-BB67-F64FD6BFD08A}" type="pres">
      <dgm:prSet presAssocID="{0526BB67-3F71-4FAA-8C68-CACB40174C6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337398-5863-4D4D-BAA3-7973401A3EC2}" type="pres">
      <dgm:prSet presAssocID="{E052EF4B-A3C1-4D9B-919B-642E8EFCA11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9033D-3F80-499E-BAD3-3B4CA5F1CE37}" type="pres">
      <dgm:prSet presAssocID="{274789EE-832A-4F31-B6BC-97BB7018E303}" presName="sibTrans" presStyleCnt="0"/>
      <dgm:spPr/>
    </dgm:pt>
    <dgm:pt modelId="{B9C579B1-70D7-43FA-A6F0-0CA8076AAF58}" type="pres">
      <dgm:prSet presAssocID="{DF3B3E4F-3562-416E-A582-BCFACD2710F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10DAE7-45B3-4909-84B6-01305FB953CA}" type="pres">
      <dgm:prSet presAssocID="{354BC4A2-CEC5-468A-BCA7-F434F9F5945E}" presName="sibTrans" presStyleCnt="0"/>
      <dgm:spPr/>
    </dgm:pt>
    <dgm:pt modelId="{5DC9E3E9-DFFA-4052-AFC8-A74776EF830B}" type="pres">
      <dgm:prSet presAssocID="{B263DAAF-2C0D-4484-8F67-516A4AB89DE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C5A47D-7147-4C04-9EDF-15F88BBF00F1}" type="presOf" srcId="{B263DAAF-2C0D-4484-8F67-516A4AB89DE9}" destId="{5DC9E3E9-DFFA-4052-AFC8-A74776EF830B}" srcOrd="0" destOrd="0" presId="urn:microsoft.com/office/officeart/2005/8/layout/hList6"/>
    <dgm:cxn modelId="{0F1FAB51-A468-42E7-BE47-41B196554DE2}" srcId="{0526BB67-3F71-4FAA-8C68-CACB40174C6E}" destId="{DF3B3E4F-3562-416E-A582-BCFACD2710FC}" srcOrd="1" destOrd="0" parTransId="{A5C10008-C5BC-4940-B16E-30675AE5E510}" sibTransId="{354BC4A2-CEC5-468A-BCA7-F434F9F5945E}"/>
    <dgm:cxn modelId="{7B638085-D1E1-4BF4-B642-FDDFEC19C957}" type="presOf" srcId="{DF3B3E4F-3562-416E-A582-BCFACD2710FC}" destId="{B9C579B1-70D7-43FA-A6F0-0CA8076AAF58}" srcOrd="0" destOrd="0" presId="urn:microsoft.com/office/officeart/2005/8/layout/hList6"/>
    <dgm:cxn modelId="{906F0945-D3B5-4CF7-9BB4-79CDC1CF03D0}" srcId="{0526BB67-3F71-4FAA-8C68-CACB40174C6E}" destId="{B263DAAF-2C0D-4484-8F67-516A4AB89DE9}" srcOrd="2" destOrd="0" parTransId="{4794DCB0-D2FE-485E-A3A8-688414CEC79A}" sibTransId="{7F15C9C5-0F3A-433F-BE8F-0DB0DB4A8FDA}"/>
    <dgm:cxn modelId="{563B681A-F143-4391-9077-F3B9C6F92438}" type="presOf" srcId="{E052EF4B-A3C1-4D9B-919B-642E8EFCA11C}" destId="{17337398-5863-4D4D-BAA3-7973401A3EC2}" srcOrd="0" destOrd="0" presId="urn:microsoft.com/office/officeart/2005/8/layout/hList6"/>
    <dgm:cxn modelId="{3AB6004F-2258-4C81-943C-B28D7FFEB63C}" type="presOf" srcId="{0526BB67-3F71-4FAA-8C68-CACB40174C6E}" destId="{4C2C91FD-2FD5-4169-BB67-F64FD6BFD08A}" srcOrd="0" destOrd="0" presId="urn:microsoft.com/office/officeart/2005/8/layout/hList6"/>
    <dgm:cxn modelId="{2FC019D8-7FFB-44A0-8798-202410E4ECAE}" srcId="{0526BB67-3F71-4FAA-8C68-CACB40174C6E}" destId="{E052EF4B-A3C1-4D9B-919B-642E8EFCA11C}" srcOrd="0" destOrd="0" parTransId="{291A117B-264A-4201-94F6-410C4BC17A4E}" sibTransId="{274789EE-832A-4F31-B6BC-97BB7018E303}"/>
    <dgm:cxn modelId="{5E0DBBC1-F4C7-42E9-848D-985F0E6D2C43}" type="presParOf" srcId="{4C2C91FD-2FD5-4169-BB67-F64FD6BFD08A}" destId="{17337398-5863-4D4D-BAA3-7973401A3EC2}" srcOrd="0" destOrd="0" presId="urn:microsoft.com/office/officeart/2005/8/layout/hList6"/>
    <dgm:cxn modelId="{308E52F0-FD0F-4D5E-9A08-1A9F32EAA27D}" type="presParOf" srcId="{4C2C91FD-2FD5-4169-BB67-F64FD6BFD08A}" destId="{6519033D-3F80-499E-BAD3-3B4CA5F1CE37}" srcOrd="1" destOrd="0" presId="urn:microsoft.com/office/officeart/2005/8/layout/hList6"/>
    <dgm:cxn modelId="{E6D125C4-2748-476E-825F-C6EE45EDCCF7}" type="presParOf" srcId="{4C2C91FD-2FD5-4169-BB67-F64FD6BFD08A}" destId="{B9C579B1-70D7-43FA-A6F0-0CA8076AAF58}" srcOrd="2" destOrd="0" presId="urn:microsoft.com/office/officeart/2005/8/layout/hList6"/>
    <dgm:cxn modelId="{51A3EAD6-6C4D-4B7A-A941-C0626F97B74A}" type="presParOf" srcId="{4C2C91FD-2FD5-4169-BB67-F64FD6BFD08A}" destId="{1210DAE7-45B3-4909-84B6-01305FB953CA}" srcOrd="3" destOrd="0" presId="urn:microsoft.com/office/officeart/2005/8/layout/hList6"/>
    <dgm:cxn modelId="{036E24E4-1097-4B01-A6FD-AAB4FE0CC256}" type="presParOf" srcId="{4C2C91FD-2FD5-4169-BB67-F64FD6BFD08A}" destId="{5DC9E3E9-DFFA-4052-AFC8-A74776EF830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2C89B10-1F66-482E-966C-C72894E5C347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27D4530D-6112-4A27-A7F6-9CA0C4E4D8B9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— система хозяйствования (хозяйственное и торговое право);</a:t>
          </a:r>
          <a:endParaRPr lang="ru-RU" sz="1800" dirty="0">
            <a:solidFill>
              <a:schemeClr val="tx1"/>
            </a:solidFill>
          </a:endParaRPr>
        </a:p>
      </dgm:t>
    </dgm:pt>
    <dgm:pt modelId="{87DCFCBE-09D9-4D77-8E0C-D426FB57FD4F}" type="parTrans" cxnId="{8BE1BE64-2510-4F7E-B854-9C4AB6C1610C}">
      <dgm:prSet/>
      <dgm:spPr/>
      <dgm:t>
        <a:bodyPr/>
        <a:lstStyle/>
        <a:p>
          <a:endParaRPr lang="ru-RU"/>
        </a:p>
      </dgm:t>
    </dgm:pt>
    <dgm:pt modelId="{64D441A7-CF16-463C-9FE5-6AEE9DB8E97C}" type="sibTrans" cxnId="{8BE1BE64-2510-4F7E-B854-9C4AB6C1610C}">
      <dgm:prSet/>
      <dgm:spPr/>
      <dgm:t>
        <a:bodyPr/>
        <a:lstStyle/>
        <a:p>
          <a:endParaRPr lang="ru-RU"/>
        </a:p>
      </dgm:t>
    </dgm:pt>
    <dgm:pt modelId="{C2E0365B-7EEF-4422-98A3-6EAB0CF52994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— лицензионные и сертификационные нормы;</a:t>
          </a:r>
          <a:endParaRPr lang="ru-RU" sz="1800" dirty="0">
            <a:solidFill>
              <a:schemeClr val="tx1"/>
            </a:solidFill>
          </a:endParaRPr>
        </a:p>
      </dgm:t>
    </dgm:pt>
    <dgm:pt modelId="{17BC7965-A90A-42BE-853D-A34727B105D0}" type="parTrans" cxnId="{9B0FDF02-73CB-4B34-9DA2-90DF06C8E7C2}">
      <dgm:prSet/>
      <dgm:spPr/>
      <dgm:t>
        <a:bodyPr/>
        <a:lstStyle/>
        <a:p>
          <a:endParaRPr lang="ru-RU"/>
        </a:p>
      </dgm:t>
    </dgm:pt>
    <dgm:pt modelId="{5B23B792-0860-4578-A133-1A501B8CC120}" type="sibTrans" cxnId="{9B0FDF02-73CB-4B34-9DA2-90DF06C8E7C2}">
      <dgm:prSet/>
      <dgm:spPr/>
      <dgm:t>
        <a:bodyPr/>
        <a:lstStyle/>
        <a:p>
          <a:endParaRPr lang="ru-RU"/>
        </a:p>
      </dgm:t>
    </dgm:pt>
    <dgm:pt modelId="{B0ADEF01-BA45-429B-975A-203D0573C777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— условия перевода капитала и прибыли, юридические требования к учредительным документам организации, отчетности, бюджетному контролю и аудиту;</a:t>
          </a:r>
          <a:endParaRPr lang="ru-RU" sz="1800" dirty="0">
            <a:solidFill>
              <a:schemeClr val="tx1"/>
            </a:solidFill>
          </a:endParaRPr>
        </a:p>
      </dgm:t>
    </dgm:pt>
    <dgm:pt modelId="{D345B893-7F90-47C7-8E4B-E6655AB4573D}" type="parTrans" cxnId="{1E116553-FB57-4731-ACC9-61A9E50C5B31}">
      <dgm:prSet/>
      <dgm:spPr/>
      <dgm:t>
        <a:bodyPr/>
        <a:lstStyle/>
        <a:p>
          <a:endParaRPr lang="ru-RU"/>
        </a:p>
      </dgm:t>
    </dgm:pt>
    <dgm:pt modelId="{4B5C3C54-3AA9-4A6B-963C-51EC622C1401}" type="sibTrans" cxnId="{1E116553-FB57-4731-ACC9-61A9E50C5B31}">
      <dgm:prSet/>
      <dgm:spPr/>
      <dgm:t>
        <a:bodyPr/>
        <a:lstStyle/>
        <a:p>
          <a:endParaRPr lang="ru-RU"/>
        </a:p>
      </dgm:t>
    </dgm:pt>
    <dgm:pt modelId="{2EBFD506-DA01-43F8-8CC5-AA5C75D2424F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— трудовое законодательство, риск изменения хозяйственного устройства, т.е. риск политической нестабильности, экспроприации, ограничения в деятельности предприятий;</a:t>
          </a:r>
          <a:endParaRPr lang="ru-RU" sz="1800" dirty="0">
            <a:solidFill>
              <a:schemeClr val="tx1"/>
            </a:solidFill>
          </a:endParaRPr>
        </a:p>
      </dgm:t>
    </dgm:pt>
    <dgm:pt modelId="{FFA183B1-0F6F-41F1-9061-4E60B98C0718}" type="parTrans" cxnId="{EB29BA58-1425-4E07-BE98-2A7081FBC18E}">
      <dgm:prSet/>
      <dgm:spPr/>
      <dgm:t>
        <a:bodyPr/>
        <a:lstStyle/>
        <a:p>
          <a:endParaRPr lang="ru-RU"/>
        </a:p>
      </dgm:t>
    </dgm:pt>
    <dgm:pt modelId="{2E45B916-41A8-475B-8104-5BE57A4FC484}" type="sibTrans" cxnId="{EB29BA58-1425-4E07-BE98-2A7081FBC18E}">
      <dgm:prSet/>
      <dgm:spPr/>
      <dgm:t>
        <a:bodyPr/>
        <a:lstStyle/>
        <a:p>
          <a:endParaRPr lang="ru-RU"/>
        </a:p>
      </dgm:t>
    </dgm:pt>
    <dgm:pt modelId="{1D6D8C95-571B-402A-8894-D6216EE0EC4D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— регулирование пересечения границы (таможни, законы внешней торговли и управление ими);</a:t>
          </a:r>
          <a:endParaRPr lang="ru-RU" sz="1800" dirty="0">
            <a:solidFill>
              <a:schemeClr val="tx1"/>
            </a:solidFill>
          </a:endParaRPr>
        </a:p>
      </dgm:t>
    </dgm:pt>
    <dgm:pt modelId="{8C354A30-4946-450E-B543-C54E4292C440}" type="parTrans" cxnId="{4BAFDDC8-45B9-48A0-993B-39A7709898A0}">
      <dgm:prSet/>
      <dgm:spPr/>
      <dgm:t>
        <a:bodyPr/>
        <a:lstStyle/>
        <a:p>
          <a:endParaRPr lang="ru-RU"/>
        </a:p>
      </dgm:t>
    </dgm:pt>
    <dgm:pt modelId="{FC182ACE-A705-4687-B046-AA561108B291}" type="sibTrans" cxnId="{4BAFDDC8-45B9-48A0-993B-39A7709898A0}">
      <dgm:prSet/>
      <dgm:spPr/>
      <dgm:t>
        <a:bodyPr/>
        <a:lstStyle/>
        <a:p>
          <a:endParaRPr lang="ru-RU"/>
        </a:p>
      </dgm:t>
    </dgm:pt>
    <dgm:pt modelId="{63BAAEAF-8BB9-4CC8-A235-D2280EA64A70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— меры по защите окружающей среды (регулирование нагрузок на окружающую среду, возмещение причиненного экологии вреда, налоги за использование окружающей среды);</a:t>
          </a:r>
          <a:endParaRPr lang="ru-RU" sz="1800" dirty="0">
            <a:solidFill>
              <a:schemeClr val="tx1"/>
            </a:solidFill>
          </a:endParaRPr>
        </a:p>
      </dgm:t>
    </dgm:pt>
    <dgm:pt modelId="{8CC84A3D-7109-4099-9E72-E2A564B4133B}" type="parTrans" cxnId="{B07FA4A7-46AB-4F75-8703-BB3C6D7E1BE2}">
      <dgm:prSet/>
      <dgm:spPr/>
      <dgm:t>
        <a:bodyPr/>
        <a:lstStyle/>
        <a:p>
          <a:endParaRPr lang="ru-RU"/>
        </a:p>
      </dgm:t>
    </dgm:pt>
    <dgm:pt modelId="{44EC4109-E49C-434D-AEAC-CFA91839A3C1}" type="sibTrans" cxnId="{B07FA4A7-46AB-4F75-8703-BB3C6D7E1BE2}">
      <dgm:prSet/>
      <dgm:spPr/>
      <dgm:t>
        <a:bodyPr/>
        <a:lstStyle/>
        <a:p>
          <a:endParaRPr lang="ru-RU"/>
        </a:p>
      </dgm:t>
    </dgm:pt>
    <dgm:pt modelId="{CB13C30E-71B0-484B-8CFF-051E3E3F54E2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— государственная помощь (субсидии, целевые программы для отдельных районов, административная поддержка).</a:t>
          </a:r>
          <a:endParaRPr lang="ru-RU" sz="1800" dirty="0">
            <a:solidFill>
              <a:schemeClr val="tx1"/>
            </a:solidFill>
          </a:endParaRPr>
        </a:p>
      </dgm:t>
    </dgm:pt>
    <dgm:pt modelId="{8D688F00-DD4A-4D22-9522-B3FF2146FEB8}" type="parTrans" cxnId="{3756E95B-E15F-48E2-981F-B9DBAF4D88D1}">
      <dgm:prSet/>
      <dgm:spPr/>
      <dgm:t>
        <a:bodyPr/>
        <a:lstStyle/>
        <a:p>
          <a:endParaRPr lang="ru-RU"/>
        </a:p>
      </dgm:t>
    </dgm:pt>
    <dgm:pt modelId="{63C0F22D-3DF4-4429-9FDA-572C6E7F1D0D}" type="sibTrans" cxnId="{3756E95B-E15F-48E2-981F-B9DBAF4D88D1}">
      <dgm:prSet/>
      <dgm:spPr/>
      <dgm:t>
        <a:bodyPr/>
        <a:lstStyle/>
        <a:p>
          <a:endParaRPr lang="ru-RU"/>
        </a:p>
      </dgm:t>
    </dgm:pt>
    <dgm:pt modelId="{EE9230F3-ADD4-487A-9004-AFD9D20B944D}" type="pres">
      <dgm:prSet presAssocID="{82C89B10-1F66-482E-966C-C72894E5C3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7632F5-5BD7-4CB2-9AF4-7D417A7F5D05}" type="pres">
      <dgm:prSet presAssocID="{27D4530D-6112-4A27-A7F6-9CA0C4E4D8B9}" presName="parentText" presStyleLbl="node1" presStyleIdx="0" presStyleCnt="7" custLinFactNeighborX="0" custLinFactNeighborY="-484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7D5B1-96E9-4DBB-992B-24EDDBC4C6BA}" type="pres">
      <dgm:prSet presAssocID="{64D441A7-CF16-463C-9FE5-6AEE9DB8E97C}" presName="spacer" presStyleCnt="0"/>
      <dgm:spPr/>
    </dgm:pt>
    <dgm:pt modelId="{1CAB9BB8-AC66-4CE3-9375-E83A0E4059B4}" type="pres">
      <dgm:prSet presAssocID="{C2E0365B-7EEF-4422-98A3-6EAB0CF52994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8C3AE-457B-4CCB-A6BF-036ED29ACB42}" type="pres">
      <dgm:prSet presAssocID="{5B23B792-0860-4578-A133-1A501B8CC120}" presName="spacer" presStyleCnt="0"/>
      <dgm:spPr/>
    </dgm:pt>
    <dgm:pt modelId="{7A663941-2736-4F26-B7B8-5D0648527575}" type="pres">
      <dgm:prSet presAssocID="{B0ADEF01-BA45-429B-975A-203D0573C777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86CAF5-4F9D-4785-AD40-6B57587DA02E}" type="pres">
      <dgm:prSet presAssocID="{4B5C3C54-3AA9-4A6B-963C-51EC622C1401}" presName="spacer" presStyleCnt="0"/>
      <dgm:spPr/>
    </dgm:pt>
    <dgm:pt modelId="{53A53211-E8EC-4AD2-91BA-7A36380E1EEF}" type="pres">
      <dgm:prSet presAssocID="{2EBFD506-DA01-43F8-8CC5-AA5C75D2424F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CFED2-9BBD-4B55-BA1C-F8B9740C3810}" type="pres">
      <dgm:prSet presAssocID="{2E45B916-41A8-475B-8104-5BE57A4FC484}" presName="spacer" presStyleCnt="0"/>
      <dgm:spPr/>
    </dgm:pt>
    <dgm:pt modelId="{FDFD977C-10CC-4B4E-8D51-0B235F490375}" type="pres">
      <dgm:prSet presAssocID="{1D6D8C95-571B-402A-8894-D6216EE0EC4D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D60AD8-9008-4A25-9448-E03D7A822D4D}" type="pres">
      <dgm:prSet presAssocID="{FC182ACE-A705-4687-B046-AA561108B291}" presName="spacer" presStyleCnt="0"/>
      <dgm:spPr/>
    </dgm:pt>
    <dgm:pt modelId="{C286710F-CAE0-40F9-9717-A31A40D2D7F1}" type="pres">
      <dgm:prSet presAssocID="{63BAAEAF-8BB9-4CC8-A235-D2280EA64A7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D7884E-4737-4330-8089-71DC3100E7B1}" type="pres">
      <dgm:prSet presAssocID="{44EC4109-E49C-434D-AEAC-CFA91839A3C1}" presName="spacer" presStyleCnt="0"/>
      <dgm:spPr/>
    </dgm:pt>
    <dgm:pt modelId="{EE365443-CDF0-4C45-8C37-1F56E6429058}" type="pres">
      <dgm:prSet presAssocID="{CB13C30E-71B0-484B-8CFF-051E3E3F54E2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B69788-D264-48EB-8358-4695D85380A0}" type="presOf" srcId="{82C89B10-1F66-482E-966C-C72894E5C347}" destId="{EE9230F3-ADD4-487A-9004-AFD9D20B944D}" srcOrd="0" destOrd="0" presId="urn:microsoft.com/office/officeart/2005/8/layout/vList2"/>
    <dgm:cxn modelId="{59E74CDC-7415-4A7D-9447-0E7FBD2FB034}" type="presOf" srcId="{63BAAEAF-8BB9-4CC8-A235-D2280EA64A70}" destId="{C286710F-CAE0-40F9-9717-A31A40D2D7F1}" srcOrd="0" destOrd="0" presId="urn:microsoft.com/office/officeart/2005/8/layout/vList2"/>
    <dgm:cxn modelId="{EB29BA58-1425-4E07-BE98-2A7081FBC18E}" srcId="{82C89B10-1F66-482E-966C-C72894E5C347}" destId="{2EBFD506-DA01-43F8-8CC5-AA5C75D2424F}" srcOrd="3" destOrd="0" parTransId="{FFA183B1-0F6F-41F1-9061-4E60B98C0718}" sibTransId="{2E45B916-41A8-475B-8104-5BE57A4FC484}"/>
    <dgm:cxn modelId="{3756E95B-E15F-48E2-981F-B9DBAF4D88D1}" srcId="{82C89B10-1F66-482E-966C-C72894E5C347}" destId="{CB13C30E-71B0-484B-8CFF-051E3E3F54E2}" srcOrd="6" destOrd="0" parTransId="{8D688F00-DD4A-4D22-9522-B3FF2146FEB8}" sibTransId="{63C0F22D-3DF4-4429-9FDA-572C6E7F1D0D}"/>
    <dgm:cxn modelId="{C8569466-E096-4067-BE18-2BFD14D7B034}" type="presOf" srcId="{2EBFD506-DA01-43F8-8CC5-AA5C75D2424F}" destId="{53A53211-E8EC-4AD2-91BA-7A36380E1EEF}" srcOrd="0" destOrd="0" presId="urn:microsoft.com/office/officeart/2005/8/layout/vList2"/>
    <dgm:cxn modelId="{9B0FDF02-73CB-4B34-9DA2-90DF06C8E7C2}" srcId="{82C89B10-1F66-482E-966C-C72894E5C347}" destId="{C2E0365B-7EEF-4422-98A3-6EAB0CF52994}" srcOrd="1" destOrd="0" parTransId="{17BC7965-A90A-42BE-853D-A34727B105D0}" sibTransId="{5B23B792-0860-4578-A133-1A501B8CC120}"/>
    <dgm:cxn modelId="{B07FA4A7-46AB-4F75-8703-BB3C6D7E1BE2}" srcId="{82C89B10-1F66-482E-966C-C72894E5C347}" destId="{63BAAEAF-8BB9-4CC8-A235-D2280EA64A70}" srcOrd="5" destOrd="0" parTransId="{8CC84A3D-7109-4099-9E72-E2A564B4133B}" sibTransId="{44EC4109-E49C-434D-AEAC-CFA91839A3C1}"/>
    <dgm:cxn modelId="{77AF6024-2178-46B8-AAC5-2001CFB52987}" type="presOf" srcId="{1D6D8C95-571B-402A-8894-D6216EE0EC4D}" destId="{FDFD977C-10CC-4B4E-8D51-0B235F490375}" srcOrd="0" destOrd="0" presId="urn:microsoft.com/office/officeart/2005/8/layout/vList2"/>
    <dgm:cxn modelId="{13B22E4B-6425-43A2-9050-75BEA3FDB2B2}" type="presOf" srcId="{CB13C30E-71B0-484B-8CFF-051E3E3F54E2}" destId="{EE365443-CDF0-4C45-8C37-1F56E6429058}" srcOrd="0" destOrd="0" presId="urn:microsoft.com/office/officeart/2005/8/layout/vList2"/>
    <dgm:cxn modelId="{8BE1BE64-2510-4F7E-B854-9C4AB6C1610C}" srcId="{82C89B10-1F66-482E-966C-C72894E5C347}" destId="{27D4530D-6112-4A27-A7F6-9CA0C4E4D8B9}" srcOrd="0" destOrd="0" parTransId="{87DCFCBE-09D9-4D77-8E0C-D426FB57FD4F}" sibTransId="{64D441A7-CF16-463C-9FE5-6AEE9DB8E97C}"/>
    <dgm:cxn modelId="{1E116553-FB57-4731-ACC9-61A9E50C5B31}" srcId="{82C89B10-1F66-482E-966C-C72894E5C347}" destId="{B0ADEF01-BA45-429B-975A-203D0573C777}" srcOrd="2" destOrd="0" parTransId="{D345B893-7F90-47C7-8E4B-E6655AB4573D}" sibTransId="{4B5C3C54-3AA9-4A6B-963C-51EC622C1401}"/>
    <dgm:cxn modelId="{5FAF2644-44A1-4FA8-BC65-479D7FCBADFB}" type="presOf" srcId="{B0ADEF01-BA45-429B-975A-203D0573C777}" destId="{7A663941-2736-4F26-B7B8-5D0648527575}" srcOrd="0" destOrd="0" presId="urn:microsoft.com/office/officeart/2005/8/layout/vList2"/>
    <dgm:cxn modelId="{4BAFDDC8-45B9-48A0-993B-39A7709898A0}" srcId="{82C89B10-1F66-482E-966C-C72894E5C347}" destId="{1D6D8C95-571B-402A-8894-D6216EE0EC4D}" srcOrd="4" destOrd="0" parTransId="{8C354A30-4946-450E-B543-C54E4292C440}" sibTransId="{FC182ACE-A705-4687-B046-AA561108B291}"/>
    <dgm:cxn modelId="{EDA988F8-BB77-4ECC-A41B-665F73A146EE}" type="presOf" srcId="{C2E0365B-7EEF-4422-98A3-6EAB0CF52994}" destId="{1CAB9BB8-AC66-4CE3-9375-E83A0E4059B4}" srcOrd="0" destOrd="0" presId="urn:microsoft.com/office/officeart/2005/8/layout/vList2"/>
    <dgm:cxn modelId="{1C8ECF5A-5017-4965-97C8-AF1161244E6D}" type="presOf" srcId="{27D4530D-6112-4A27-A7F6-9CA0C4E4D8B9}" destId="{A07632F5-5BD7-4CB2-9AF4-7D417A7F5D05}" srcOrd="0" destOrd="0" presId="urn:microsoft.com/office/officeart/2005/8/layout/vList2"/>
    <dgm:cxn modelId="{02E3090E-D04F-4061-A3A8-042ACFDDE342}" type="presParOf" srcId="{EE9230F3-ADD4-487A-9004-AFD9D20B944D}" destId="{A07632F5-5BD7-4CB2-9AF4-7D417A7F5D05}" srcOrd="0" destOrd="0" presId="urn:microsoft.com/office/officeart/2005/8/layout/vList2"/>
    <dgm:cxn modelId="{E7AF1F1A-AB39-44E8-B753-268747D7FBC7}" type="presParOf" srcId="{EE9230F3-ADD4-487A-9004-AFD9D20B944D}" destId="{AE57D5B1-96E9-4DBB-992B-24EDDBC4C6BA}" srcOrd="1" destOrd="0" presId="urn:microsoft.com/office/officeart/2005/8/layout/vList2"/>
    <dgm:cxn modelId="{846A54F1-9466-4B93-A96D-5E103EBE8B66}" type="presParOf" srcId="{EE9230F3-ADD4-487A-9004-AFD9D20B944D}" destId="{1CAB9BB8-AC66-4CE3-9375-E83A0E4059B4}" srcOrd="2" destOrd="0" presId="urn:microsoft.com/office/officeart/2005/8/layout/vList2"/>
    <dgm:cxn modelId="{95822CAB-592D-4AD2-B3D2-4CBCF3FC6E0B}" type="presParOf" srcId="{EE9230F3-ADD4-487A-9004-AFD9D20B944D}" destId="{BFD8C3AE-457B-4CCB-A6BF-036ED29ACB42}" srcOrd="3" destOrd="0" presId="urn:microsoft.com/office/officeart/2005/8/layout/vList2"/>
    <dgm:cxn modelId="{BB51C4F5-4DDE-4FB7-8B0A-D785EB3EC819}" type="presParOf" srcId="{EE9230F3-ADD4-487A-9004-AFD9D20B944D}" destId="{7A663941-2736-4F26-B7B8-5D0648527575}" srcOrd="4" destOrd="0" presId="urn:microsoft.com/office/officeart/2005/8/layout/vList2"/>
    <dgm:cxn modelId="{81C42B5A-C7FC-4854-A643-13864D9959F8}" type="presParOf" srcId="{EE9230F3-ADD4-487A-9004-AFD9D20B944D}" destId="{8B86CAF5-4F9D-4785-AD40-6B57587DA02E}" srcOrd="5" destOrd="0" presId="urn:microsoft.com/office/officeart/2005/8/layout/vList2"/>
    <dgm:cxn modelId="{D056AC1E-FFA1-49BE-94BB-85759742A6BC}" type="presParOf" srcId="{EE9230F3-ADD4-487A-9004-AFD9D20B944D}" destId="{53A53211-E8EC-4AD2-91BA-7A36380E1EEF}" srcOrd="6" destOrd="0" presId="urn:microsoft.com/office/officeart/2005/8/layout/vList2"/>
    <dgm:cxn modelId="{C202579E-842C-4E6C-BAC0-ACCECB1FFC32}" type="presParOf" srcId="{EE9230F3-ADD4-487A-9004-AFD9D20B944D}" destId="{96FCFED2-9BBD-4B55-BA1C-F8B9740C3810}" srcOrd="7" destOrd="0" presId="urn:microsoft.com/office/officeart/2005/8/layout/vList2"/>
    <dgm:cxn modelId="{61AAABB4-A5BD-448C-93AA-7C1827976372}" type="presParOf" srcId="{EE9230F3-ADD4-487A-9004-AFD9D20B944D}" destId="{FDFD977C-10CC-4B4E-8D51-0B235F490375}" srcOrd="8" destOrd="0" presId="urn:microsoft.com/office/officeart/2005/8/layout/vList2"/>
    <dgm:cxn modelId="{59B3CC05-B851-434E-8B8D-798542921862}" type="presParOf" srcId="{EE9230F3-ADD4-487A-9004-AFD9D20B944D}" destId="{5FD60AD8-9008-4A25-9448-E03D7A822D4D}" srcOrd="9" destOrd="0" presId="urn:microsoft.com/office/officeart/2005/8/layout/vList2"/>
    <dgm:cxn modelId="{D66F89B4-6FE1-4E8D-BBE6-4DCD5AA5D6D2}" type="presParOf" srcId="{EE9230F3-ADD4-487A-9004-AFD9D20B944D}" destId="{C286710F-CAE0-40F9-9717-A31A40D2D7F1}" srcOrd="10" destOrd="0" presId="urn:microsoft.com/office/officeart/2005/8/layout/vList2"/>
    <dgm:cxn modelId="{CB6B458D-2DD4-4D24-A921-D6508BFD22F6}" type="presParOf" srcId="{EE9230F3-ADD4-487A-9004-AFD9D20B944D}" destId="{79D7884E-4737-4330-8089-71DC3100E7B1}" srcOrd="11" destOrd="0" presId="urn:microsoft.com/office/officeart/2005/8/layout/vList2"/>
    <dgm:cxn modelId="{FF37D3C6-F28A-4440-83C3-FB6544B8AFE4}" type="presParOf" srcId="{EE9230F3-ADD4-487A-9004-AFD9D20B944D}" destId="{EE365443-CDF0-4C45-8C37-1F56E6429058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3488B8D-E0D3-4968-A2A3-C012819696D6}" type="doc">
      <dgm:prSet loTypeId="urn:microsoft.com/office/officeart/2005/8/layout/pyramid2" loCatId="pyramid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1850707-C454-4D02-A526-B1E01CB207B4}">
      <dgm:prSet custT="1"/>
      <dgm:spPr/>
      <dgm:t>
        <a:bodyPr/>
        <a:lstStyle/>
        <a:p>
          <a:pPr rtl="0"/>
          <a:r>
            <a:rPr lang="ru-RU" sz="1600" dirty="0" smtClean="0"/>
            <a:t>Предприятия пищевой промышленности должны быть в каждом населенном пункте.</a:t>
          </a:r>
          <a:endParaRPr lang="ru-RU" sz="1600" dirty="0"/>
        </a:p>
      </dgm:t>
    </dgm:pt>
    <dgm:pt modelId="{21F75EAD-30CC-4E55-84A6-56A09C8D4282}" type="parTrans" cxnId="{6DEBB7C5-CCD0-490A-8B9C-B2B7C238156A}">
      <dgm:prSet/>
      <dgm:spPr/>
      <dgm:t>
        <a:bodyPr/>
        <a:lstStyle/>
        <a:p>
          <a:endParaRPr lang="ru-RU"/>
        </a:p>
      </dgm:t>
    </dgm:pt>
    <dgm:pt modelId="{FF2452F2-CD86-4885-AB1C-7DDAE185CBF5}" type="sibTrans" cxnId="{6DEBB7C5-CCD0-490A-8B9C-B2B7C238156A}">
      <dgm:prSet/>
      <dgm:spPr/>
      <dgm:t>
        <a:bodyPr/>
        <a:lstStyle/>
        <a:p>
          <a:endParaRPr lang="ru-RU"/>
        </a:p>
      </dgm:t>
    </dgm:pt>
    <dgm:pt modelId="{980B714F-2BFA-48F7-8790-62EE99DD8F11}">
      <dgm:prSet custT="1"/>
      <dgm:spPr/>
      <dgm:t>
        <a:bodyPr/>
        <a:lstStyle/>
        <a:p>
          <a:pPr rtl="0"/>
          <a:r>
            <a:rPr lang="ru-RU" sz="1600" dirty="0" smtClean="0"/>
            <a:t>Предприятия легкой промышленности лучше располагать в крупных центрах.</a:t>
          </a:r>
          <a:endParaRPr lang="ru-RU" sz="1600" dirty="0"/>
        </a:p>
      </dgm:t>
    </dgm:pt>
    <dgm:pt modelId="{C00C3064-CEA6-42F0-BE45-0B47743111B6}" type="parTrans" cxnId="{F6FAD5EF-C177-49F5-BBCD-3F5ADF848829}">
      <dgm:prSet/>
      <dgm:spPr/>
      <dgm:t>
        <a:bodyPr/>
        <a:lstStyle/>
        <a:p>
          <a:endParaRPr lang="ru-RU"/>
        </a:p>
      </dgm:t>
    </dgm:pt>
    <dgm:pt modelId="{F21EF77A-A5A0-4D29-889D-C2CAFF45F1E6}" type="sibTrans" cxnId="{F6FAD5EF-C177-49F5-BBCD-3F5ADF848829}">
      <dgm:prSet/>
      <dgm:spPr/>
      <dgm:t>
        <a:bodyPr/>
        <a:lstStyle/>
        <a:p>
          <a:endParaRPr lang="ru-RU"/>
        </a:p>
      </dgm:t>
    </dgm:pt>
    <dgm:pt modelId="{E9D0C3DC-91CB-4328-A8A9-DF30F7C77AE3}">
      <dgm:prSet custT="1"/>
      <dgm:spPr/>
      <dgm:t>
        <a:bodyPr/>
        <a:lstStyle/>
        <a:p>
          <a:pPr rtl="0"/>
          <a:r>
            <a:rPr lang="ru-RU" sz="1600" dirty="0" smtClean="0"/>
            <a:t>Предприятия тяжелой перерабатывающей промышленности удобно располагать недалеко от мест добычи сырья для производства и перерабатывающих предприятий.</a:t>
          </a:r>
          <a:endParaRPr lang="ru-RU" sz="1600" dirty="0"/>
        </a:p>
      </dgm:t>
    </dgm:pt>
    <dgm:pt modelId="{C1361CD7-4C82-4B06-B78C-282BB2E5EA86}" type="parTrans" cxnId="{8EC3185E-3F45-471A-9A2A-776D022833A8}">
      <dgm:prSet/>
      <dgm:spPr/>
      <dgm:t>
        <a:bodyPr/>
        <a:lstStyle/>
        <a:p>
          <a:endParaRPr lang="ru-RU"/>
        </a:p>
      </dgm:t>
    </dgm:pt>
    <dgm:pt modelId="{AF54FEA5-0CD7-4ECC-867A-1A4A82AD9BCA}" type="sibTrans" cxnId="{8EC3185E-3F45-471A-9A2A-776D022833A8}">
      <dgm:prSet/>
      <dgm:spPr/>
      <dgm:t>
        <a:bodyPr/>
        <a:lstStyle/>
        <a:p>
          <a:endParaRPr lang="ru-RU"/>
        </a:p>
      </dgm:t>
    </dgm:pt>
    <dgm:pt modelId="{E0945130-6F01-44D2-9561-6FA90EF5DFA3}" type="pres">
      <dgm:prSet presAssocID="{C3488B8D-E0D3-4968-A2A3-C012819696D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39F2E1A-A74B-452B-9ED2-A71A7EE4FB6C}" type="pres">
      <dgm:prSet presAssocID="{C3488B8D-E0D3-4968-A2A3-C012819696D6}" presName="pyramid" presStyleLbl="node1" presStyleIdx="0" presStyleCnt="1"/>
      <dgm:spPr/>
    </dgm:pt>
    <dgm:pt modelId="{2F4CF8CD-0715-4AC2-A34A-F8A8F979AC10}" type="pres">
      <dgm:prSet presAssocID="{C3488B8D-E0D3-4968-A2A3-C012819696D6}" presName="theList" presStyleCnt="0"/>
      <dgm:spPr/>
    </dgm:pt>
    <dgm:pt modelId="{177242C8-B701-48CC-91A0-F9AC3FEF301D}" type="pres">
      <dgm:prSet presAssocID="{21850707-C454-4D02-A526-B1E01CB207B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2199B4-0870-4552-959C-EB40307556B5}" type="pres">
      <dgm:prSet presAssocID="{21850707-C454-4D02-A526-B1E01CB207B4}" presName="aSpace" presStyleCnt="0"/>
      <dgm:spPr/>
    </dgm:pt>
    <dgm:pt modelId="{46ACCBEC-7931-4F38-985F-FEB11C19F275}" type="pres">
      <dgm:prSet presAssocID="{980B714F-2BFA-48F7-8790-62EE99DD8F11}" presName="aNode" presStyleLbl="fgAcc1" presStyleIdx="1" presStyleCnt="3" custScaleX="129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D33F48-2D35-4691-9BF4-AFCC1155AE5F}" type="pres">
      <dgm:prSet presAssocID="{980B714F-2BFA-48F7-8790-62EE99DD8F11}" presName="aSpace" presStyleCnt="0"/>
      <dgm:spPr/>
    </dgm:pt>
    <dgm:pt modelId="{C4F345E5-30A3-4CC6-A351-5CBEB8D8AC70}" type="pres">
      <dgm:prSet presAssocID="{E9D0C3DC-91CB-4328-A8A9-DF30F7C77AE3}" presName="aNode" presStyleLbl="fgAcc1" presStyleIdx="2" presStyleCnt="3" custScaleX="163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628161-82B0-49FA-AE14-1E7C80E95588}" type="pres">
      <dgm:prSet presAssocID="{E9D0C3DC-91CB-4328-A8A9-DF30F7C77AE3}" presName="aSpace" presStyleCnt="0"/>
      <dgm:spPr/>
    </dgm:pt>
  </dgm:ptLst>
  <dgm:cxnLst>
    <dgm:cxn modelId="{8EC3185E-3F45-471A-9A2A-776D022833A8}" srcId="{C3488B8D-E0D3-4968-A2A3-C012819696D6}" destId="{E9D0C3DC-91CB-4328-A8A9-DF30F7C77AE3}" srcOrd="2" destOrd="0" parTransId="{C1361CD7-4C82-4B06-B78C-282BB2E5EA86}" sibTransId="{AF54FEA5-0CD7-4ECC-867A-1A4A82AD9BCA}"/>
    <dgm:cxn modelId="{6DEBB7C5-CCD0-490A-8B9C-B2B7C238156A}" srcId="{C3488B8D-E0D3-4968-A2A3-C012819696D6}" destId="{21850707-C454-4D02-A526-B1E01CB207B4}" srcOrd="0" destOrd="0" parTransId="{21F75EAD-30CC-4E55-84A6-56A09C8D4282}" sibTransId="{FF2452F2-CD86-4885-AB1C-7DDAE185CBF5}"/>
    <dgm:cxn modelId="{3840090B-E362-4303-9429-2CDB9F8703C3}" type="presOf" srcId="{21850707-C454-4D02-A526-B1E01CB207B4}" destId="{177242C8-B701-48CC-91A0-F9AC3FEF301D}" srcOrd="0" destOrd="0" presId="urn:microsoft.com/office/officeart/2005/8/layout/pyramid2"/>
    <dgm:cxn modelId="{5FA9AAB4-C8CE-4A6F-AB72-BC55652BDFCB}" type="presOf" srcId="{980B714F-2BFA-48F7-8790-62EE99DD8F11}" destId="{46ACCBEC-7931-4F38-985F-FEB11C19F275}" srcOrd="0" destOrd="0" presId="urn:microsoft.com/office/officeart/2005/8/layout/pyramid2"/>
    <dgm:cxn modelId="{1A3B7850-1755-4D02-8C8F-75A63EAF262B}" type="presOf" srcId="{E9D0C3DC-91CB-4328-A8A9-DF30F7C77AE3}" destId="{C4F345E5-30A3-4CC6-A351-5CBEB8D8AC70}" srcOrd="0" destOrd="0" presId="urn:microsoft.com/office/officeart/2005/8/layout/pyramid2"/>
    <dgm:cxn modelId="{F6FAD5EF-C177-49F5-BBCD-3F5ADF848829}" srcId="{C3488B8D-E0D3-4968-A2A3-C012819696D6}" destId="{980B714F-2BFA-48F7-8790-62EE99DD8F11}" srcOrd="1" destOrd="0" parTransId="{C00C3064-CEA6-42F0-BE45-0B47743111B6}" sibTransId="{F21EF77A-A5A0-4D29-889D-C2CAFF45F1E6}"/>
    <dgm:cxn modelId="{0F438009-842D-441B-8CF7-50D1104AF26D}" type="presOf" srcId="{C3488B8D-E0D3-4968-A2A3-C012819696D6}" destId="{E0945130-6F01-44D2-9561-6FA90EF5DFA3}" srcOrd="0" destOrd="0" presId="urn:microsoft.com/office/officeart/2005/8/layout/pyramid2"/>
    <dgm:cxn modelId="{9C9B7D71-57CD-4FC2-8489-549703632F10}" type="presParOf" srcId="{E0945130-6F01-44D2-9561-6FA90EF5DFA3}" destId="{439F2E1A-A74B-452B-9ED2-A71A7EE4FB6C}" srcOrd="0" destOrd="0" presId="urn:microsoft.com/office/officeart/2005/8/layout/pyramid2"/>
    <dgm:cxn modelId="{DF4CE68B-2767-4424-9410-68F601BA8B6D}" type="presParOf" srcId="{E0945130-6F01-44D2-9561-6FA90EF5DFA3}" destId="{2F4CF8CD-0715-4AC2-A34A-F8A8F979AC10}" srcOrd="1" destOrd="0" presId="urn:microsoft.com/office/officeart/2005/8/layout/pyramid2"/>
    <dgm:cxn modelId="{23F90359-F9C8-446A-838A-1069D810E4EF}" type="presParOf" srcId="{2F4CF8CD-0715-4AC2-A34A-F8A8F979AC10}" destId="{177242C8-B701-48CC-91A0-F9AC3FEF301D}" srcOrd="0" destOrd="0" presId="urn:microsoft.com/office/officeart/2005/8/layout/pyramid2"/>
    <dgm:cxn modelId="{4EFEE439-2F86-4281-BFDD-26FB2A40F562}" type="presParOf" srcId="{2F4CF8CD-0715-4AC2-A34A-F8A8F979AC10}" destId="{F72199B4-0870-4552-959C-EB40307556B5}" srcOrd="1" destOrd="0" presId="urn:microsoft.com/office/officeart/2005/8/layout/pyramid2"/>
    <dgm:cxn modelId="{83378D5D-F872-4842-B7AD-54060F7619CD}" type="presParOf" srcId="{2F4CF8CD-0715-4AC2-A34A-F8A8F979AC10}" destId="{46ACCBEC-7931-4F38-985F-FEB11C19F275}" srcOrd="2" destOrd="0" presId="urn:microsoft.com/office/officeart/2005/8/layout/pyramid2"/>
    <dgm:cxn modelId="{930B33F8-E46D-4B7A-B6A0-0A8BA8FF179D}" type="presParOf" srcId="{2F4CF8CD-0715-4AC2-A34A-F8A8F979AC10}" destId="{40D33F48-2D35-4691-9BF4-AFCC1155AE5F}" srcOrd="3" destOrd="0" presId="urn:microsoft.com/office/officeart/2005/8/layout/pyramid2"/>
    <dgm:cxn modelId="{DCECB161-40F9-489B-89CD-DBB8E3D33DCB}" type="presParOf" srcId="{2F4CF8CD-0715-4AC2-A34A-F8A8F979AC10}" destId="{C4F345E5-30A3-4CC6-A351-5CBEB8D8AC70}" srcOrd="4" destOrd="0" presId="urn:microsoft.com/office/officeart/2005/8/layout/pyramid2"/>
    <dgm:cxn modelId="{8C8E636D-9B24-440D-AEA1-CE22C362D402}" type="presParOf" srcId="{2F4CF8CD-0715-4AC2-A34A-F8A8F979AC10}" destId="{F5628161-82B0-49FA-AE14-1E7C80E9558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F1385B-3973-45DE-9DB4-B3A3748C8757}">
      <dsp:nvSpPr>
        <dsp:cNvPr id="0" name=""/>
        <dsp:cNvSpPr/>
      </dsp:nvSpPr>
      <dsp:spPr>
        <a:xfrm>
          <a:off x="0" y="400"/>
          <a:ext cx="9144000" cy="2386800"/>
        </a:xfrm>
        <a:prstGeom prst="round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i="1" kern="1200" dirty="0" smtClean="0">
              <a:solidFill>
                <a:schemeClr val="tx1"/>
              </a:solidFill>
            </a:rPr>
            <a:t>Критерии размещения предприятия</a:t>
          </a:r>
          <a:endParaRPr lang="ru-RU" sz="6000" i="1" kern="1200" dirty="0">
            <a:solidFill>
              <a:schemeClr val="tx1"/>
            </a:solidFill>
          </a:endParaRPr>
        </a:p>
      </dsp:txBody>
      <dsp:txXfrm>
        <a:off x="0" y="400"/>
        <a:ext cx="9144000" cy="23868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009DE1-4958-40AC-8B28-A50A6B2EE48F}">
      <dsp:nvSpPr>
        <dsp:cNvPr id="0" name=""/>
        <dsp:cNvSpPr/>
      </dsp:nvSpPr>
      <dsp:spPr>
        <a:xfrm>
          <a:off x="2270" y="0"/>
          <a:ext cx="4645515" cy="34163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Эффективнее всего организация промышленных комплексов, т.е. формирование замкнутой логистической системы — «добывающее предприятие (поставщик производственных ресурсов) — обрабатывающее (машиностроительное, металлургическое) предприятие-производитель — предприятие-потребитель». В этом случае будет осуществлена значительная экономия средств на транспортировку внутри логистической системы.</a:t>
          </a:r>
          <a:endParaRPr lang="ru-RU" sz="1800" kern="1200" dirty="0"/>
        </a:p>
      </dsp:txBody>
      <dsp:txXfrm>
        <a:off x="2270" y="0"/>
        <a:ext cx="4645515" cy="341632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0B1C0F-9A33-4C45-8F73-874471543179}">
      <dsp:nvSpPr>
        <dsp:cNvPr id="0" name=""/>
        <dsp:cNvSpPr/>
      </dsp:nvSpPr>
      <dsp:spPr>
        <a:xfrm>
          <a:off x="0" y="701313"/>
          <a:ext cx="10515600" cy="159705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kern="1200" dirty="0" smtClean="0">
              <a:solidFill>
                <a:schemeClr val="tx1"/>
              </a:solidFill>
            </a:rPr>
            <a:t>Примеры компаний с успешным и неудачным месторасположением</a:t>
          </a:r>
          <a:endParaRPr lang="ru-RU" sz="4000" b="0" kern="1200" dirty="0">
            <a:solidFill>
              <a:schemeClr val="tx1"/>
            </a:solidFill>
          </a:endParaRPr>
        </a:p>
      </dsp:txBody>
      <dsp:txXfrm>
        <a:off x="0" y="701313"/>
        <a:ext cx="10515600" cy="159705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4C5E0B-486F-414F-812D-F2C5719D6D39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нежилое здание; 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не памятник архитектуры ;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1-й этаж; 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свободный отдельный вход; 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наличие дополнительного (разгрузочного) входа; 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возможность устройства летней веранды; 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на границе офисных и жилых кварталов ;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место с хорошим пешеходным траффиком; 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 возможностью добраться на машине и запарковать ее в пешей доступности (1-3 мин.) от станции метрополитена. </a:t>
          </a:r>
          <a:endParaRPr lang="ru-RU" sz="1900" kern="1200" dirty="0"/>
        </a:p>
      </dsp:txBody>
      <dsp:txXfrm rot="5400000">
        <a:off x="5410072" y="-1189323"/>
        <a:ext cx="3481070" cy="6729984"/>
      </dsp:txXfrm>
    </dsp:sp>
    <dsp:sp modelId="{D29E7FC8-F7B0-425C-A874-5A69DBA4D858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i="0" u="none" kern="1200" dirty="0" smtClean="0">
              <a:solidFill>
                <a:schemeClr val="tx1"/>
              </a:solidFill>
            </a:rPr>
            <a:t>Факторы успеха:</a:t>
          </a:r>
          <a:endParaRPr lang="ru-RU" sz="4800" i="0" u="none" kern="1200" dirty="0">
            <a:solidFill>
              <a:schemeClr val="tx1"/>
            </a:solidFill>
          </a:endParaRPr>
        </a:p>
      </dsp:txBody>
      <dsp:txXfrm>
        <a:off x="0" y="0"/>
        <a:ext cx="3785616" cy="4351338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D8D7E4-3509-43CD-9FED-BDE8C6DF7E60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проблемы с подъездом и парковкой;</a:t>
          </a:r>
          <a:endParaRPr lang="ru-RU" sz="3400" kern="1200" dirty="0"/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неудачный дизайн (архитектура комплекса дисгармонирует с окружающей исторической средой).</a:t>
          </a:r>
          <a:endParaRPr lang="ru-RU" sz="3400" kern="1200" dirty="0"/>
        </a:p>
      </dsp:txBody>
      <dsp:txXfrm rot="5400000">
        <a:off x="5410072" y="-1189323"/>
        <a:ext cx="3481070" cy="6729984"/>
      </dsp:txXfrm>
    </dsp:sp>
    <dsp:sp modelId="{CB8DD75C-90D2-482B-9BF5-0BBA8EB212AC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solidFill>
                <a:schemeClr val="tx1"/>
              </a:solidFill>
            </a:rPr>
            <a:t>Факторы неудачи:</a:t>
          </a:r>
          <a:endParaRPr lang="ru-RU" sz="5400" kern="1200" dirty="0">
            <a:solidFill>
              <a:schemeClr val="tx1"/>
            </a:solidFill>
          </a:endParaRPr>
        </a:p>
      </dsp:txBody>
      <dsp:txXfrm>
        <a:off x="0" y="0"/>
        <a:ext cx="3785616" cy="435133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195837-398F-44A5-A25D-F0280235AA63}">
      <dsp:nvSpPr>
        <dsp:cNvPr id="0" name=""/>
        <dsp:cNvSpPr/>
      </dsp:nvSpPr>
      <dsp:spPr>
        <a:xfrm>
          <a:off x="0" y="90686"/>
          <a:ext cx="10515600" cy="204322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tx1"/>
              </a:solidFill>
            </a:rPr>
            <a:t>1. Внутренние: финансовые ограничения для покрытия затрат, связанных с выбором местоположения и личные предпочтения специалистов предприятия;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0" y="90686"/>
        <a:ext cx="10515600" cy="2043222"/>
      </dsp:txXfrm>
    </dsp:sp>
    <dsp:sp modelId="{430E9345-FFE7-4516-A357-67FD10F9458D}">
      <dsp:nvSpPr>
        <dsp:cNvPr id="0" name=""/>
        <dsp:cNvSpPr/>
      </dsp:nvSpPr>
      <dsp:spPr>
        <a:xfrm>
          <a:off x="0" y="2217429"/>
          <a:ext cx="10515600" cy="2043222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tx1"/>
              </a:solidFill>
            </a:rPr>
            <a:t>2. Внешние. Определяются, как правило, законодательством. Предписания в области строительства (например, планы застройки) и предписания в области экологии могут содержать запреты на осуществление промышленного строительства. 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0" y="2217429"/>
        <a:ext cx="10515600" cy="204322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ED91CB-9E5B-4B0F-9B38-6C931E1151E9}">
      <dsp:nvSpPr>
        <dsp:cNvPr id="0" name=""/>
        <dsp:cNvSpPr/>
      </dsp:nvSpPr>
      <dsp:spPr>
        <a:xfrm>
          <a:off x="1952336" y="965143"/>
          <a:ext cx="6967766" cy="3747026"/>
        </a:xfrm>
        <a:prstGeom prst="round2DiagRect">
          <a:avLst>
            <a:gd name="adj1" fmla="val 0"/>
            <a:gd name="adj2" fmla="val 1667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3AFB4C-447E-4AB7-ACFD-6C4D52EDDA09}">
      <dsp:nvSpPr>
        <dsp:cNvPr id="0" name=""/>
        <dsp:cNvSpPr/>
      </dsp:nvSpPr>
      <dsp:spPr>
        <a:xfrm>
          <a:off x="5436219" y="1362555"/>
          <a:ext cx="929" cy="2952202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2A7FA-E982-4E80-B0F4-8DC11820523D}">
      <dsp:nvSpPr>
        <dsp:cNvPr id="0" name=""/>
        <dsp:cNvSpPr/>
      </dsp:nvSpPr>
      <dsp:spPr>
        <a:xfrm>
          <a:off x="2184595" y="1249008"/>
          <a:ext cx="3019365" cy="3179295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Производственный процесс увеличивает вес или массу исходного сырья, его целесообразно размещать ближе к рынкам сбыта выпускаемой продукции, т.к. затраты на доставку товаров в расчете на тонно-километр будут выше, чем расходы на поставку сырья. </a:t>
          </a:r>
          <a:endParaRPr lang="ru-RU" sz="1900" kern="1200" dirty="0"/>
        </a:p>
      </dsp:txBody>
      <dsp:txXfrm>
        <a:off x="2184595" y="1249008"/>
        <a:ext cx="3019365" cy="3179295"/>
      </dsp:txXfrm>
    </dsp:sp>
    <dsp:sp modelId="{287F0BD5-407A-4B2E-AADA-9508CA6708E7}">
      <dsp:nvSpPr>
        <dsp:cNvPr id="0" name=""/>
        <dsp:cNvSpPr/>
      </dsp:nvSpPr>
      <dsp:spPr>
        <a:xfrm>
          <a:off x="5668478" y="1249008"/>
          <a:ext cx="3019365" cy="3179295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Производство сокращает вес исходного сырья, то закономерно его тяготение к сырьевым источникам. Очевидно, что заводы и цехи безалкогольных напитков, связанные с источниками воды, добавляемой к сухим концентратам, размещают ближе к рынкам сбыта.</a:t>
          </a:r>
          <a:endParaRPr lang="ru-RU" sz="1900" kern="1200" dirty="0"/>
        </a:p>
      </dsp:txBody>
      <dsp:txXfrm>
        <a:off x="5668478" y="1249008"/>
        <a:ext cx="3019365" cy="3179295"/>
      </dsp:txXfrm>
    </dsp:sp>
    <dsp:sp modelId="{3E4A1F46-40B6-4346-8FAF-806D737DDB1A}">
      <dsp:nvSpPr>
        <dsp:cNvPr id="0" name=""/>
        <dsp:cNvSpPr/>
      </dsp:nvSpPr>
      <dsp:spPr>
        <a:xfrm rot="16200000">
          <a:off x="-705599" y="2009583"/>
          <a:ext cx="4087665" cy="1161294"/>
        </a:xfrm>
        <a:prstGeom prst="rightArrow">
          <a:avLst>
            <a:gd name="adj1" fmla="val 49830"/>
            <a:gd name="adj2" fmla="val 6066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 рынкам сбыта продукции</a:t>
          </a:r>
          <a:endParaRPr lang="ru-RU" sz="2300" kern="1200" dirty="0"/>
        </a:p>
      </dsp:txBody>
      <dsp:txXfrm rot="16200000">
        <a:off x="-705599" y="2009583"/>
        <a:ext cx="4087665" cy="1161294"/>
      </dsp:txXfrm>
    </dsp:sp>
    <dsp:sp modelId="{5A4E862E-CC29-4D7C-8746-F33DB32A8BE2}">
      <dsp:nvSpPr>
        <dsp:cNvPr id="0" name=""/>
        <dsp:cNvSpPr/>
      </dsp:nvSpPr>
      <dsp:spPr>
        <a:xfrm rot="5400000">
          <a:off x="7456917" y="2562190"/>
          <a:ext cx="4087665" cy="1161294"/>
        </a:xfrm>
        <a:prstGeom prst="rightArrow">
          <a:avLst>
            <a:gd name="adj1" fmla="val 49830"/>
            <a:gd name="adj2" fmla="val 60660"/>
          </a:avLst>
        </a:prstGeom>
        <a:solidFill>
          <a:schemeClr val="accent6">
            <a:tint val="50000"/>
            <a:hueOff val="44614"/>
            <a:satOff val="-2378"/>
            <a:lumOff val="1223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 сырьевым источникам</a:t>
          </a:r>
          <a:endParaRPr lang="ru-RU" sz="2300" kern="1200" dirty="0"/>
        </a:p>
      </dsp:txBody>
      <dsp:txXfrm rot="5400000">
        <a:off x="7456917" y="2562190"/>
        <a:ext cx="4087665" cy="116129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30A639-AC4B-4806-85A5-6B1E6497CDED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Заготовительно-ориентированные факторы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1748064" y="2975"/>
        <a:ext cx="3342605" cy="2005563"/>
      </dsp:txXfrm>
    </dsp:sp>
    <dsp:sp modelId="{88F48BD0-3C5B-4966-A807-DF689C5496DA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 Факторы, ориентированные на изготовление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5424930" y="2975"/>
        <a:ext cx="3342605" cy="2005563"/>
      </dsp:txXfrm>
    </dsp:sp>
    <dsp:sp modelId="{2A6A988F-4AF0-4CC2-9C9B-EDC4B158256C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Факторы, ориентированные на сбыт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1748064" y="2342799"/>
        <a:ext cx="3342605" cy="2005563"/>
      </dsp:txXfrm>
    </dsp:sp>
    <dsp:sp modelId="{424762B5-7114-4EA6-AF2F-15035A962E75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 Факторы, устанавливаемые государством и местными органами власти 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5424930" y="2342799"/>
        <a:ext cx="3342605" cy="200556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A64989-4399-4BEB-A563-450A18D9BC3E}">
      <dsp:nvSpPr>
        <dsp:cNvPr id="0" name=""/>
        <dsp:cNvSpPr/>
      </dsp:nvSpPr>
      <dsp:spPr>
        <a:xfrm>
          <a:off x="0" y="74211"/>
          <a:ext cx="10515600" cy="7945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— земельные участки (структура, цена покупки или аренды);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74211"/>
        <a:ext cx="10515600" cy="794503"/>
      </dsp:txXfrm>
    </dsp:sp>
    <dsp:sp modelId="{064AC361-7B03-4367-8DE9-48274F06DF4E}">
      <dsp:nvSpPr>
        <dsp:cNvPr id="0" name=""/>
        <dsp:cNvSpPr/>
      </dsp:nvSpPr>
      <dsp:spPr>
        <a:xfrm>
          <a:off x="0" y="926314"/>
          <a:ext cx="10515600" cy="7945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— сырье, вспомогательные и производственные материалы (цены, транспортные издержки);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926314"/>
        <a:ext cx="10515600" cy="794503"/>
      </dsp:txXfrm>
    </dsp:sp>
    <dsp:sp modelId="{7B1E7C7A-A79D-4B01-A1EF-44660A0D7183}">
      <dsp:nvSpPr>
        <dsp:cNvPr id="0" name=""/>
        <dsp:cNvSpPr/>
      </dsp:nvSpPr>
      <dsp:spPr>
        <a:xfrm>
          <a:off x="0" y="1778417"/>
          <a:ext cx="10515600" cy="7945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— трудовые ресурсы (потенциал рабочей силы в зависимости от численности и уровня жизни в данной местности);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1778417"/>
        <a:ext cx="10515600" cy="794503"/>
      </dsp:txXfrm>
    </dsp:sp>
    <dsp:sp modelId="{A6202F4A-A543-4D48-AA84-AE7289F7C280}">
      <dsp:nvSpPr>
        <dsp:cNvPr id="0" name=""/>
        <dsp:cNvSpPr/>
      </dsp:nvSpPr>
      <dsp:spPr>
        <a:xfrm>
          <a:off x="0" y="2630520"/>
          <a:ext cx="10515600" cy="7945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— уровень оплаты труда, квалификация кадров, их мотивация;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2630520"/>
        <a:ext cx="10515600" cy="794503"/>
      </dsp:txXfrm>
    </dsp:sp>
    <dsp:sp modelId="{5E2FD0DB-964D-478F-B217-15DE5FDCC38F}">
      <dsp:nvSpPr>
        <dsp:cNvPr id="0" name=""/>
        <dsp:cNvSpPr/>
      </dsp:nvSpPr>
      <dsp:spPr>
        <a:xfrm>
          <a:off x="0" y="3482623"/>
          <a:ext cx="10515600" cy="7945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— школы, театры, возможность проведения досуга.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3482623"/>
        <a:ext cx="10515600" cy="79450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ABAD7C-9662-4A1A-B100-C2702DDB0E9C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A3ABF-1F80-4C68-8857-DB5DEE33BAF4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— естественные особенности (почвы, климат);</a:t>
          </a:r>
          <a:endParaRPr lang="ru-RU" sz="3200" kern="1200" dirty="0"/>
        </a:p>
      </dsp:txBody>
      <dsp:txXfrm>
        <a:off x="2175669" y="0"/>
        <a:ext cx="8339931" cy="2066885"/>
      </dsp:txXfrm>
    </dsp:sp>
    <dsp:sp modelId="{9FB13A6E-45E1-4E77-9366-AF7232D30408}">
      <dsp:nvSpPr>
        <dsp:cNvPr id="0" name=""/>
        <dsp:cNvSpPr/>
      </dsp:nvSpPr>
      <dsp:spPr>
        <a:xfrm>
          <a:off x="1142226" y="2066885"/>
          <a:ext cx="2066885" cy="206688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572DFC-0E0F-470E-B6FB-8838CE61D248}">
      <dsp:nvSpPr>
        <dsp:cNvPr id="0" name=""/>
        <dsp:cNvSpPr/>
      </dsp:nvSpPr>
      <dsp:spPr>
        <a:xfrm>
          <a:off x="2175669" y="2066885"/>
          <a:ext cx="8339931" cy="20668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— технические и инфраструктурные особенности (пространственная близость к партнерам по кооперации, используемой инфраструктуре).</a:t>
          </a:r>
          <a:endParaRPr lang="ru-RU" sz="3200" kern="1200" dirty="0"/>
        </a:p>
      </dsp:txBody>
      <dsp:txXfrm>
        <a:off x="2175669" y="2066885"/>
        <a:ext cx="8339931" cy="206688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337398-5863-4D4D-BAA3-7973401A3EC2}">
      <dsp:nvSpPr>
        <dsp:cNvPr id="0" name=""/>
        <dsp:cNvSpPr/>
      </dsp:nvSpPr>
      <dsp:spPr>
        <a:xfrm rot="16200000">
          <a:off x="-505650" y="506933"/>
          <a:ext cx="4351338" cy="3337470"/>
        </a:xfrm>
        <a:prstGeom prst="flowChartManualOperation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500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— потенциал сбыта (структура населения, соответствующая структура потребления и покупательная способность, конкуренция в данной местности, репутация микрорайона);</a:t>
          </a:r>
          <a:endParaRPr lang="ru-RU" sz="2100" kern="1200" dirty="0">
            <a:solidFill>
              <a:schemeClr val="tx1"/>
            </a:solidFill>
          </a:endParaRPr>
        </a:p>
      </dsp:txBody>
      <dsp:txXfrm rot="16200000">
        <a:off x="-505650" y="506933"/>
        <a:ext cx="4351338" cy="3337470"/>
      </dsp:txXfrm>
    </dsp:sp>
    <dsp:sp modelId="{B9C579B1-70D7-43FA-A6F0-0CA8076AAF58}">
      <dsp:nvSpPr>
        <dsp:cNvPr id="0" name=""/>
        <dsp:cNvSpPr/>
      </dsp:nvSpPr>
      <dsp:spPr>
        <a:xfrm rot="16200000">
          <a:off x="3082131" y="506933"/>
          <a:ext cx="4351338" cy="3337470"/>
        </a:xfrm>
        <a:prstGeom prst="flowChartManualOperation">
          <a:avLst/>
        </a:prstGeom>
        <a:gradFill rotWithShape="0">
          <a:gsLst>
            <a:gs pos="0">
              <a:schemeClr val="accent6">
                <a:shade val="80000"/>
                <a:hueOff val="160640"/>
                <a:satOff val="-6455"/>
                <a:lumOff val="138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160640"/>
                <a:satOff val="-6455"/>
                <a:lumOff val="138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160640"/>
                <a:satOff val="-6455"/>
                <a:lumOff val="138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500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— пути сообщения (магистральные связи, транспортные издержки);</a:t>
          </a:r>
          <a:endParaRPr lang="ru-RU" sz="2100" kern="1200" dirty="0">
            <a:solidFill>
              <a:schemeClr val="tx1"/>
            </a:solidFill>
          </a:endParaRPr>
        </a:p>
      </dsp:txBody>
      <dsp:txXfrm rot="16200000">
        <a:off x="3082131" y="506933"/>
        <a:ext cx="4351338" cy="3337470"/>
      </dsp:txXfrm>
    </dsp:sp>
    <dsp:sp modelId="{5DC9E3E9-DFFA-4052-AFC8-A74776EF830B}">
      <dsp:nvSpPr>
        <dsp:cNvPr id="0" name=""/>
        <dsp:cNvSpPr/>
      </dsp:nvSpPr>
      <dsp:spPr>
        <a:xfrm rot="16200000">
          <a:off x="6669912" y="506933"/>
          <a:ext cx="4351338" cy="3337470"/>
        </a:xfrm>
        <a:prstGeom prst="flowChartManualOperation">
          <a:avLst/>
        </a:prstGeom>
        <a:gradFill rotWithShape="0">
          <a:gsLst>
            <a:gs pos="0">
              <a:schemeClr val="accent6">
                <a:shade val="80000"/>
                <a:hueOff val="321279"/>
                <a:satOff val="-12909"/>
                <a:lumOff val="27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321279"/>
                <a:satOff val="-12909"/>
                <a:lumOff val="27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321279"/>
                <a:satOff val="-12909"/>
                <a:lumOff val="27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500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— деловые контакты (наличие квалифицированных маклеров, бирж, агентов по рекламе, ярмарок).</a:t>
          </a:r>
          <a:endParaRPr lang="ru-RU" sz="2100" kern="1200" dirty="0">
            <a:solidFill>
              <a:schemeClr val="tx1"/>
            </a:solidFill>
          </a:endParaRPr>
        </a:p>
      </dsp:txBody>
      <dsp:txXfrm rot="16200000">
        <a:off x="6669912" y="506933"/>
        <a:ext cx="4351338" cy="333747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7632F5-5BD7-4CB2-9AF4-7D417A7F5D05}">
      <dsp:nvSpPr>
        <dsp:cNvPr id="0" name=""/>
        <dsp:cNvSpPr/>
      </dsp:nvSpPr>
      <dsp:spPr>
        <a:xfrm>
          <a:off x="0" y="0"/>
          <a:ext cx="10803673" cy="6889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— система хозяйствования (хозяйственное и торговое право);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0"/>
        <a:ext cx="10803673" cy="688983"/>
      </dsp:txXfrm>
    </dsp:sp>
    <dsp:sp modelId="{1CAB9BB8-AC66-4CE3-9375-E83A0E4059B4}">
      <dsp:nvSpPr>
        <dsp:cNvPr id="0" name=""/>
        <dsp:cNvSpPr/>
      </dsp:nvSpPr>
      <dsp:spPr>
        <a:xfrm>
          <a:off x="0" y="704723"/>
          <a:ext cx="10803673" cy="6889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— лицензионные и сертификационные нормы;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704723"/>
        <a:ext cx="10803673" cy="688983"/>
      </dsp:txXfrm>
    </dsp:sp>
    <dsp:sp modelId="{7A663941-2736-4F26-B7B8-5D0648527575}">
      <dsp:nvSpPr>
        <dsp:cNvPr id="0" name=""/>
        <dsp:cNvSpPr/>
      </dsp:nvSpPr>
      <dsp:spPr>
        <a:xfrm>
          <a:off x="0" y="1407543"/>
          <a:ext cx="10803673" cy="6889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— условия перевода капитала и прибыли, юридические требования к учредительным документам организации, отчетности, бюджетному контролю и аудиту;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1407543"/>
        <a:ext cx="10803673" cy="688983"/>
      </dsp:txXfrm>
    </dsp:sp>
    <dsp:sp modelId="{53A53211-E8EC-4AD2-91BA-7A36380E1EEF}">
      <dsp:nvSpPr>
        <dsp:cNvPr id="0" name=""/>
        <dsp:cNvSpPr/>
      </dsp:nvSpPr>
      <dsp:spPr>
        <a:xfrm>
          <a:off x="0" y="2110364"/>
          <a:ext cx="10803673" cy="6889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— трудовое законодательство, риск изменения хозяйственного устройства, т.е. риск политической нестабильности, экспроприации, ограничения в деятельности предприятий;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2110364"/>
        <a:ext cx="10803673" cy="688983"/>
      </dsp:txXfrm>
    </dsp:sp>
    <dsp:sp modelId="{FDFD977C-10CC-4B4E-8D51-0B235F490375}">
      <dsp:nvSpPr>
        <dsp:cNvPr id="0" name=""/>
        <dsp:cNvSpPr/>
      </dsp:nvSpPr>
      <dsp:spPr>
        <a:xfrm>
          <a:off x="0" y="2813185"/>
          <a:ext cx="10803673" cy="6889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— регулирование пересечения границы (таможни, законы внешней торговли и управление ими);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2813185"/>
        <a:ext cx="10803673" cy="688983"/>
      </dsp:txXfrm>
    </dsp:sp>
    <dsp:sp modelId="{C286710F-CAE0-40F9-9717-A31A40D2D7F1}">
      <dsp:nvSpPr>
        <dsp:cNvPr id="0" name=""/>
        <dsp:cNvSpPr/>
      </dsp:nvSpPr>
      <dsp:spPr>
        <a:xfrm>
          <a:off x="0" y="3516005"/>
          <a:ext cx="10803673" cy="6889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— меры по защите окружающей среды (регулирование нагрузок на окружающую среду, возмещение причиненного экологии вреда, налоги за использование окружающей среды);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3516005"/>
        <a:ext cx="10803673" cy="688983"/>
      </dsp:txXfrm>
    </dsp:sp>
    <dsp:sp modelId="{EE365443-CDF0-4C45-8C37-1F56E6429058}">
      <dsp:nvSpPr>
        <dsp:cNvPr id="0" name=""/>
        <dsp:cNvSpPr/>
      </dsp:nvSpPr>
      <dsp:spPr>
        <a:xfrm>
          <a:off x="0" y="4218826"/>
          <a:ext cx="10803673" cy="68898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— государственная помощь (субсидии, целевые программы для отдельных районов, административная поддержка).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4218826"/>
        <a:ext cx="10803673" cy="68898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9F2E1A-A74B-452B-9ED2-A71A7EE4FB6C}">
      <dsp:nvSpPr>
        <dsp:cNvPr id="0" name=""/>
        <dsp:cNvSpPr/>
      </dsp:nvSpPr>
      <dsp:spPr>
        <a:xfrm>
          <a:off x="-143824" y="0"/>
          <a:ext cx="4351338" cy="4351338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7242C8-B701-48CC-91A0-F9AC3FEF301D}">
      <dsp:nvSpPr>
        <dsp:cNvPr id="0" name=""/>
        <dsp:cNvSpPr/>
      </dsp:nvSpPr>
      <dsp:spPr>
        <a:xfrm>
          <a:off x="2031844" y="437470"/>
          <a:ext cx="2828369" cy="10300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Предприятия пищевой промышленности должны быть в каждом населенном пункте.</a:t>
          </a:r>
          <a:endParaRPr lang="ru-RU" sz="1600" kern="1200" dirty="0"/>
        </a:p>
      </dsp:txBody>
      <dsp:txXfrm>
        <a:off x="2031844" y="437470"/>
        <a:ext cx="2828369" cy="1030043"/>
      </dsp:txXfrm>
    </dsp:sp>
    <dsp:sp modelId="{46ACCBEC-7931-4F38-985F-FEB11C19F275}">
      <dsp:nvSpPr>
        <dsp:cNvPr id="0" name=""/>
        <dsp:cNvSpPr/>
      </dsp:nvSpPr>
      <dsp:spPr>
        <a:xfrm>
          <a:off x="1610134" y="1596269"/>
          <a:ext cx="3671789" cy="10300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5197847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Предприятия легкой промышленности лучше располагать в крупных центрах.</a:t>
          </a:r>
          <a:endParaRPr lang="ru-RU" sz="1600" kern="1200" dirty="0"/>
        </a:p>
      </dsp:txBody>
      <dsp:txXfrm>
        <a:off x="1610134" y="1596269"/>
        <a:ext cx="3671789" cy="1030043"/>
      </dsp:txXfrm>
    </dsp:sp>
    <dsp:sp modelId="{C4F345E5-30A3-4CC6-A351-5CBEB8D8AC70}">
      <dsp:nvSpPr>
        <dsp:cNvPr id="0" name=""/>
        <dsp:cNvSpPr/>
      </dsp:nvSpPr>
      <dsp:spPr>
        <a:xfrm>
          <a:off x="1129877" y="2755068"/>
          <a:ext cx="4632303" cy="10300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Предприятия тяжелой перерабатывающей промышленности удобно располагать недалеко от мест добычи сырья для производства и перерабатывающих предприятий.</a:t>
          </a:r>
          <a:endParaRPr lang="ru-RU" sz="1600" kern="1200" dirty="0"/>
        </a:p>
      </dsp:txBody>
      <dsp:txXfrm>
        <a:off x="1129877" y="2755068"/>
        <a:ext cx="4632303" cy="1030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35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513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775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69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448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98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50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273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998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446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13F9-311F-4F35-AD39-59FE0A84A48F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107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A13F9-311F-4F35-AD39-59FE0A84A48F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90D63-7DB2-4B72-B15A-E720249F6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675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0571" y="232229"/>
            <a:ext cx="10087429" cy="5588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/>
              <a:t>Задание № __1__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Комплект заданий по дисциплине (модулю) «</a:t>
            </a:r>
            <a:r>
              <a:rPr lang="ru-RU" sz="2000" b="1" dirty="0" err="1" smtClean="0"/>
              <a:t>__Экономика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организации__</a:t>
            </a:r>
            <a:r>
              <a:rPr lang="ru-RU" sz="2000" b="1" dirty="0" smtClean="0"/>
              <a:t>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Группа: </a:t>
            </a:r>
            <a:r>
              <a:rPr lang="ru-RU" sz="2000" dirty="0" smtClean="0"/>
              <a:t>_____</a:t>
            </a:r>
            <a:r>
              <a:rPr lang="ru-RU" sz="2000" b="1" dirty="0" smtClean="0"/>
              <a:t>Т1-19-</a:t>
            </a:r>
            <a:r>
              <a:rPr lang="ru-RU" sz="2000" dirty="0" smtClean="0"/>
              <a:t>________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Преподаватель: </a:t>
            </a:r>
            <a:r>
              <a:rPr lang="ru-RU" sz="2000" dirty="0" err="1" smtClean="0"/>
              <a:t>____</a:t>
            </a:r>
            <a:r>
              <a:rPr lang="ru-RU" sz="2000" b="1" dirty="0" err="1" smtClean="0"/>
              <a:t>Полякова</a:t>
            </a:r>
            <a:r>
              <a:rPr lang="ru-RU" sz="2000" b="1" dirty="0" smtClean="0"/>
              <a:t> Анна </a:t>
            </a:r>
            <a:r>
              <a:rPr lang="ru-RU" sz="2000" b="1" dirty="0" err="1" smtClean="0"/>
              <a:t>Александровна___</a:t>
            </a:r>
            <a:r>
              <a:rPr lang="ru-RU" sz="2000" dirty="0" err="1" smtClean="0"/>
              <a:t>_________________________________________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Е</a:t>
            </a:r>
            <a:r>
              <a:rPr lang="en-US" sz="2000" dirty="0" smtClean="0"/>
              <a:t>-mail (</a:t>
            </a:r>
            <a:r>
              <a:rPr lang="en-US" sz="2000" dirty="0" err="1" smtClean="0"/>
              <a:t>Viber</a:t>
            </a:r>
            <a:r>
              <a:rPr lang="en-US" sz="2000" dirty="0" smtClean="0"/>
              <a:t>, </a:t>
            </a:r>
            <a:r>
              <a:rPr lang="en-US" sz="2000" dirty="0" err="1" smtClean="0"/>
              <a:t>WhatsApp</a:t>
            </a:r>
            <a:r>
              <a:rPr lang="en-US" sz="2000" dirty="0" smtClean="0"/>
              <a:t>, </a:t>
            </a:r>
            <a:r>
              <a:rPr lang="en-US" sz="2000" dirty="0" err="1" smtClean="0"/>
              <a:t>Telegramm</a:t>
            </a:r>
            <a:r>
              <a:rPr lang="en-US" sz="2000" dirty="0" smtClean="0"/>
              <a:t>, VK):____</a:t>
            </a:r>
            <a:r>
              <a:rPr lang="en-US" sz="2000" b="1" dirty="0" smtClean="0"/>
              <a:t>Polyakova7@bk.ru</a:t>
            </a:r>
            <a:r>
              <a:rPr lang="en-US" sz="2000" dirty="0" smtClean="0"/>
              <a:t>______________________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М.т. ____________________________ (по желанию) 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b="1" dirty="0" smtClean="0"/>
              <a:t>ДАТА ПРОВЕДЕНИЯ ЗАНЯТИЯ: </a:t>
            </a:r>
            <a:r>
              <a:rPr lang="ru-RU" sz="2000" b="1" dirty="0" smtClean="0"/>
              <a:t>____20/09</a:t>
            </a:r>
            <a:r>
              <a:rPr lang="ru-RU" sz="2000" b="1" dirty="0" smtClean="0"/>
              <a:t>________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Тема: </a:t>
            </a:r>
            <a:r>
              <a:rPr lang="ru-RU" sz="2000" b="1" dirty="0" smtClean="0"/>
              <a:t>Критерии размещения предприятия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Количество часов на выполнение задания:__</a:t>
            </a:r>
            <a:r>
              <a:rPr lang="ru-RU" sz="2000" b="1" dirty="0" smtClean="0"/>
              <a:t>2</a:t>
            </a:r>
            <a:r>
              <a:rPr lang="ru-RU" sz="2000" dirty="0" smtClean="0"/>
              <a:t>_учебных часов (в день)</a:t>
            </a:r>
            <a:br>
              <a:rPr lang="ru-RU" sz="2000" dirty="0" smtClean="0"/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Срок сдачи: проверка конспектов на паре в аудитории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Текст задания</a:t>
            </a:r>
            <a:r>
              <a:rPr lang="ru-RU" sz="2000" dirty="0" smtClean="0"/>
              <a:t>: </a:t>
            </a:r>
            <a:r>
              <a:rPr lang="ru-RU" sz="2000" b="1" dirty="0" smtClean="0"/>
              <a:t>Посмотреть презентацию, сделать краткий конспект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Формат ответа</a:t>
            </a:r>
            <a:r>
              <a:rPr lang="ru-RU" sz="2000" dirty="0" smtClean="0"/>
              <a:t>: </a:t>
            </a:r>
            <a:r>
              <a:rPr lang="ru-RU" sz="2000" b="1" dirty="0" smtClean="0"/>
              <a:t>конспект в тетради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Факторы, устанавливаемые государством и местными органами власти: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42808173"/>
              </p:ext>
            </p:extLst>
          </p:nvPr>
        </p:nvGraphicFramePr>
        <p:xfrm>
          <a:off x="838199" y="1825625"/>
          <a:ext cx="10803673" cy="4909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726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Месторасположения предприятия сильно зависит от типа производимой продукции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99721110"/>
              </p:ext>
            </p:extLst>
          </p:nvPr>
        </p:nvGraphicFramePr>
        <p:xfrm>
          <a:off x="838200" y="1825625"/>
          <a:ext cx="561835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762118214"/>
              </p:ext>
            </p:extLst>
          </p:nvPr>
        </p:nvGraphicFramePr>
        <p:xfrm>
          <a:off x="6880302" y="2185639"/>
          <a:ext cx="4650057" cy="341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7948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684854072"/>
              </p:ext>
            </p:extLst>
          </p:nvPr>
        </p:nvGraphicFramePr>
        <p:xfrm>
          <a:off x="972014" y="1839951"/>
          <a:ext cx="10515600" cy="2999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72626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</a:t>
            </a:r>
            <a:r>
              <a:rPr lang="en-US" dirty="0" smtClean="0"/>
              <a:t>McDonald’s</a:t>
            </a:r>
            <a:r>
              <a:rPr lang="ru-RU" dirty="0" smtClean="0"/>
              <a:t>», «</a:t>
            </a:r>
            <a:r>
              <a:rPr lang="en-US" dirty="0" smtClean="0"/>
              <a:t>KFC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100168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12482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ТЦ «</a:t>
            </a:r>
            <a:r>
              <a:rPr lang="ru-RU" dirty="0" err="1"/>
              <a:t>Афимолл</a:t>
            </a:r>
            <a:r>
              <a:rPr lang="ru-RU" dirty="0"/>
              <a:t>», «Европейский» и «Золотой Вавилон </a:t>
            </a:r>
            <a:r>
              <a:rPr lang="ru-RU" dirty="0" err="1"/>
              <a:t>Ростокино</a:t>
            </a:r>
            <a:r>
              <a:rPr lang="ru-RU" dirty="0"/>
              <a:t>»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81218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8672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560121644"/>
              </p:ext>
            </p:extLst>
          </p:nvPr>
        </p:nvGraphicFramePr>
        <p:xfrm>
          <a:off x="1524000" y="1022003"/>
          <a:ext cx="9144000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31150" y="3819488"/>
            <a:ext cx="4560850" cy="303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220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3956" y="1290366"/>
            <a:ext cx="10515600" cy="43513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u="sng" dirty="0" smtClean="0"/>
              <a:t>Основная цель выбора месторасположения предприятия </a:t>
            </a:r>
            <a:r>
              <a:rPr lang="ru-RU" dirty="0" smtClean="0"/>
              <a:t>— установить, в каком месте предприниматель может получить максимум прибыли при прочих равных условиях. </a:t>
            </a:r>
          </a:p>
          <a:p>
            <a:r>
              <a:rPr lang="ru-RU" b="1" u="sng" dirty="0" smtClean="0"/>
              <a:t>Основной критерий </a:t>
            </a:r>
            <a:r>
              <a:rPr lang="ru-RU" dirty="0" smtClean="0"/>
              <a:t>— размер прибыли — означает максимизацию положительной разности между получаемым доходом (выручкой) и затратами для каждого пункта месторасположения. </a:t>
            </a:r>
          </a:p>
          <a:p>
            <a:r>
              <a:rPr lang="ru-RU" dirty="0" smtClean="0"/>
              <a:t>Достижение других экономических (объема оборотов, доли на рынке) и всех неэкономических (престиж, социальная стабильность) целей определяется по результатам сравнения с критерием прибыльности и друг с другом путем взвешивания по шкале для каждого фактора размещения фирмы.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262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Факторы, влияющие на принятие решения относительно местоположения предприятия: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398715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7592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246" y="532084"/>
            <a:ext cx="10515600" cy="1486287"/>
          </a:xfrm>
        </p:spPr>
        <p:txBody>
          <a:bodyPr/>
          <a:lstStyle/>
          <a:p>
            <a:r>
              <a:rPr lang="ru-RU" dirty="0" smtClean="0"/>
              <a:t>В зависимости от особенностей технологического процесса размещение производственных организаций тяготеет к источникам сырья или рынкам сбыта продукции.</a:t>
            </a:r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576673590"/>
              </p:ext>
            </p:extLst>
          </p:nvPr>
        </p:nvGraphicFramePr>
        <p:xfrm>
          <a:off x="435826" y="1438507"/>
          <a:ext cx="10872440" cy="5677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180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Ф</a:t>
            </a:r>
            <a:r>
              <a:rPr lang="ru-RU" dirty="0" smtClean="0"/>
              <a:t>акторы, влияющие на выбор месторасположения бизнеса: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078777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2813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Заготовительно-ориентированные факторы: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109253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2310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Факторы, ориентированные на изготовление: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164829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097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Факторы, ориентированные на сбыт: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520644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8513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756</Words>
  <Application>Microsoft Office PowerPoint</Application>
  <PresentationFormat>Произвольный</PresentationFormat>
  <Paragraphs>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Задание № __1__ Комплект заданий по дисциплине (модулю) «__Экономика организации__» Группа: _____Т1-19-________ Преподаватель: ____Полякова Анна Александровна____________________________________________ Е-mail (Viber, WhatsApp, Telegramm, VK):____Polyakova7@bk.ru______________________ М.т. ____________________________ (по желанию)    ДАТА ПРОВЕДЕНИЯ ЗАНЯТИЯ: ____20/09________ Тема: Критерии размещения предприятия Количество часов на выполнение задания:__2_учебных часов (в день)   Срок сдачи: проверка конспектов на паре в аудитории   Текст задания: Посмотреть презентацию, сделать краткий конспект   Формат ответа: конспект в тетради   </vt:lpstr>
      <vt:lpstr>Слайд 2</vt:lpstr>
      <vt:lpstr>Слайд 3</vt:lpstr>
      <vt:lpstr>Факторы, влияющие на принятие решения относительно местоположения предприятия:</vt:lpstr>
      <vt:lpstr>Слайд 5</vt:lpstr>
      <vt:lpstr>Факторы, влияющие на выбор месторасположения бизнеса:</vt:lpstr>
      <vt:lpstr>Заготовительно-ориентированные факторы:</vt:lpstr>
      <vt:lpstr>Факторы, ориентированные на изготовление:</vt:lpstr>
      <vt:lpstr>Факторы, ориентированные на сбыт:</vt:lpstr>
      <vt:lpstr>Факторы, устанавливаемые государством и местными органами власти:</vt:lpstr>
      <vt:lpstr>Месторасположения предприятия сильно зависит от типа производимой продукции </vt:lpstr>
      <vt:lpstr>Слайд 12</vt:lpstr>
      <vt:lpstr>«McDonald’s», «KFC»</vt:lpstr>
      <vt:lpstr>ТЦ «Афимолл», «Европейский» и «Золотой Вавилон Ростокино»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Критерии размещения предприятия</dc:title>
  <dc:creator>Ирина Брызгалова</dc:creator>
  <cp:lastModifiedBy>Дом</cp:lastModifiedBy>
  <cp:revision>23</cp:revision>
  <dcterms:created xsi:type="dcterms:W3CDTF">2019-11-17T15:01:43Z</dcterms:created>
  <dcterms:modified xsi:type="dcterms:W3CDTF">2022-09-19T18:14:42Z</dcterms:modified>
</cp:coreProperties>
</file>