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76" r:id="rId5"/>
    <p:sldId id="275" r:id="rId6"/>
    <p:sldId id="274" r:id="rId7"/>
    <p:sldId id="279" r:id="rId8"/>
    <p:sldId id="280" r:id="rId9"/>
    <p:sldId id="283" r:id="rId10"/>
    <p:sldId id="282" r:id="rId11"/>
    <p:sldId id="284" r:id="rId12"/>
    <p:sldId id="285" r:id="rId13"/>
    <p:sldId id="281" r:id="rId14"/>
    <p:sldId id="259" r:id="rId15"/>
    <p:sldId id="277" r:id="rId16"/>
    <p:sldId id="286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Пермский государственный национальный исследовательский </a:t>
            </a:r>
            <a:r>
              <a:rPr lang="ru-RU" sz="2700" dirty="0" smtClean="0"/>
              <a:t>университет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Проектирование новых продуктов и услуг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                                            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021288"/>
            <a:ext cx="6400800" cy="62562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Пермь, 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2021г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7929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pPr marL="0" indent="0"/>
            <a:r>
              <a:rPr lang="ru-RU" sz="4000" dirty="0" smtClean="0"/>
              <a:t>5) </a:t>
            </a:r>
            <a:r>
              <a:rPr lang="ru-RU" sz="4000" dirty="0">
                <a:cs typeface="Times New Roman" panose="02020603050405020304" pitchFamily="18" charset="0"/>
              </a:rPr>
              <a:t>Выбор критериев </a:t>
            </a:r>
            <a:r>
              <a:rPr lang="ru-RU" sz="4000" dirty="0" smtClean="0">
                <a:cs typeface="Times New Roman" panose="02020603050405020304" pitchFamily="18" charset="0"/>
              </a:rPr>
              <a:t>для</a:t>
            </a:r>
            <a:br>
              <a:rPr lang="ru-RU" sz="4000" dirty="0" smtClean="0">
                <a:cs typeface="Times New Roman" panose="02020603050405020304" pitchFamily="18" charset="0"/>
              </a:rPr>
            </a:br>
            <a:r>
              <a:rPr lang="ru-RU" sz="4000" dirty="0" smtClean="0">
                <a:cs typeface="Times New Roman" panose="02020603050405020304" pitchFamily="18" charset="0"/>
              </a:rPr>
              <a:t>проектируемого изделия</a:t>
            </a:r>
            <a:endParaRPr lang="ru-RU" sz="54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60141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Необходимо рассмотреть </a:t>
            </a:r>
            <a:r>
              <a:rPr lang="ru-RU" dirty="0"/>
              <a:t>относительную </a:t>
            </a:r>
            <a:r>
              <a:rPr lang="ru-RU" dirty="0" smtClean="0"/>
              <a:t>значимость </a:t>
            </a:r>
            <a:r>
              <a:rPr lang="ru-RU" dirty="0"/>
              <a:t>следующих критериев проектируемого изделия: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стоимость;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экономичность эксплуатации;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качество;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элементы роскоши;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размер, габариты, мощность или прочность;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срок службы (долговечность);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надежность в эксплуатации;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требования к обслуживанию, его технологичность и простота;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универсальность использования;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дизайн;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безопасность эксплуатации.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943705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pPr marL="0" indent="0"/>
            <a:r>
              <a:rPr lang="ru-RU" sz="4000" dirty="0" smtClean="0"/>
              <a:t> </a:t>
            </a:r>
            <a:r>
              <a:rPr lang="ru-RU" sz="4000" dirty="0">
                <a:cs typeface="Times New Roman" panose="02020603050405020304" pitchFamily="18" charset="0"/>
              </a:rPr>
              <a:t>6) Определение необходимых свойств </a:t>
            </a:r>
            <a:r>
              <a:rPr lang="ru-RU" sz="4000" dirty="0" smtClean="0">
                <a:cs typeface="Times New Roman" panose="02020603050405020304" pitchFamily="18" charset="0"/>
              </a:rPr>
              <a:t>изделия</a:t>
            </a:r>
            <a:endParaRPr lang="ru-RU" sz="54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Учитываем и рассматриваем </a:t>
            </a:r>
            <a:r>
              <a:rPr lang="ru-RU" sz="3400" dirty="0"/>
              <a:t>следующие параметры:</a:t>
            </a:r>
          </a:p>
          <a:p>
            <a:pPr algn="just"/>
            <a:r>
              <a:rPr lang="ru-RU" sz="3400" dirty="0" smtClean="0"/>
              <a:t> размер </a:t>
            </a:r>
            <a:r>
              <a:rPr lang="ru-RU" sz="3400" dirty="0"/>
              <a:t>и </a:t>
            </a:r>
            <a:r>
              <a:rPr lang="ru-RU" sz="3400" dirty="0" smtClean="0"/>
              <a:t>форма;</a:t>
            </a:r>
            <a:endParaRPr lang="ru-RU" sz="3400" dirty="0"/>
          </a:p>
          <a:p>
            <a:pPr algn="just"/>
            <a:r>
              <a:rPr lang="ru-RU" sz="3400" dirty="0" smtClean="0"/>
              <a:t> </a:t>
            </a:r>
            <a:r>
              <a:rPr lang="ru-RU" sz="3400" dirty="0"/>
              <a:t>материалы;</a:t>
            </a:r>
          </a:p>
          <a:p>
            <a:pPr algn="just"/>
            <a:r>
              <a:rPr lang="ru-RU" sz="3400" dirty="0" smtClean="0"/>
              <a:t>соотношение </a:t>
            </a:r>
            <a:r>
              <a:rPr lang="ru-RU" sz="3400" dirty="0"/>
              <a:t>стандартных и специфических (оригинальных) элементов;</a:t>
            </a:r>
          </a:p>
          <a:p>
            <a:pPr algn="just"/>
            <a:r>
              <a:rPr lang="ru-RU" sz="3400" dirty="0" smtClean="0"/>
              <a:t>модульные </a:t>
            </a:r>
            <a:r>
              <a:rPr lang="ru-RU" sz="3400" dirty="0"/>
              <a:t>компоненты;</a:t>
            </a:r>
          </a:p>
          <a:p>
            <a:pPr algn="just"/>
            <a:r>
              <a:rPr lang="ru-RU" sz="3400" dirty="0" smtClean="0"/>
              <a:t>избыточные </a:t>
            </a:r>
            <a:r>
              <a:rPr lang="ru-RU" sz="3400" dirty="0"/>
              <a:t>компоненты для повышения надежности изделия;</a:t>
            </a:r>
          </a:p>
          <a:p>
            <a:pPr algn="just"/>
            <a:r>
              <a:rPr lang="ru-RU" sz="3400" dirty="0" smtClean="0"/>
              <a:t>элементы </a:t>
            </a:r>
            <a:r>
              <a:rPr lang="ru-RU" sz="3400" dirty="0"/>
              <a:t>безопасности.</a:t>
            </a:r>
          </a:p>
          <a:p>
            <a:pPr marL="0" indent="0" algn="just">
              <a:buNone/>
            </a:pPr>
            <a:r>
              <a:rPr lang="ru-RU" sz="3400" dirty="0" smtClean="0"/>
              <a:t>	Приведенные </a:t>
            </a:r>
            <a:r>
              <a:rPr lang="ru-RU" sz="3400" dirty="0"/>
              <a:t>параметры и критерии могут вступать в противоречие, поэтому часто проектировщики вынуждены идти на компромисс. Так, например, применение наиболее толстых листов металла для корпуса автомобиля увеличит срок службы </a:t>
            </a:r>
            <a:r>
              <a:rPr lang="ru-RU" sz="3400" dirty="0" smtClean="0"/>
              <a:t>машины, </a:t>
            </a:r>
            <a:r>
              <a:rPr lang="ru-RU" sz="3400" dirty="0"/>
              <a:t>но приведет к ее </a:t>
            </a:r>
            <a:r>
              <a:rPr lang="ru-RU" sz="3400" dirty="0" smtClean="0"/>
              <a:t>удорожанию.</a:t>
            </a:r>
            <a:endParaRPr lang="ru-RU" sz="3400" dirty="0"/>
          </a:p>
        </p:txBody>
      </p:sp>
    </p:spTree>
    <p:extLst>
      <p:ext uri="{BB962C8B-B14F-4D97-AF65-F5344CB8AC3E}">
        <p14:creationId xmlns="" xmlns:p14="http://schemas.microsoft.com/office/powerpoint/2010/main" val="887695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7</a:t>
            </a:r>
            <a:r>
              <a:rPr lang="ru-RU" sz="3200" dirty="0" smtClean="0">
                <a:cs typeface="Times New Roman" panose="02020603050405020304" pitchFamily="18" charset="0"/>
              </a:rPr>
              <a:t>) </a:t>
            </a:r>
            <a:r>
              <a:rPr lang="ru-RU" sz="3200" dirty="0">
                <a:cs typeface="Times New Roman" panose="02020603050405020304" pitchFamily="18" charset="0"/>
              </a:rPr>
              <a:t>Изучение особенностей процесса производства и возможности адаптации нового продукта в существующих условиях </a:t>
            </a:r>
            <a:r>
              <a:rPr lang="ru-RU" sz="3200" dirty="0" smtClean="0">
                <a:cs typeface="Times New Roman" panose="02020603050405020304" pitchFamily="18" charset="0"/>
              </a:rPr>
              <a:t>предприятия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4472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Анализируется </a:t>
            </a:r>
            <a:r>
              <a:rPr lang="ru-RU" dirty="0"/>
              <a:t>состояние технической базы предприятия, </a:t>
            </a:r>
            <a:r>
              <a:rPr lang="ru-RU" dirty="0" smtClean="0"/>
              <a:t>готовность </a:t>
            </a:r>
            <a:r>
              <a:rPr lang="ru-RU" dirty="0"/>
              <a:t>к </a:t>
            </a:r>
            <a:r>
              <a:rPr lang="ru-RU" dirty="0" smtClean="0"/>
              <a:t>производству. </a:t>
            </a:r>
            <a:r>
              <a:rPr lang="ru-RU" dirty="0"/>
              <a:t>Чем меньше изменений в процессе совершенствования производства, тем меньше будет затрат на освоение нового продукта, тем легче и менее болезненно воспримет его </a:t>
            </a:r>
            <a:r>
              <a:rPr lang="ru-RU" dirty="0" smtClean="0"/>
              <a:t>предприятие.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Технологи </a:t>
            </a:r>
            <a:r>
              <a:rPr lang="ru-RU" dirty="0"/>
              <a:t>изучают приемлемые способы производства </a:t>
            </a:r>
            <a:r>
              <a:rPr lang="ru-RU" dirty="0" smtClean="0"/>
              <a:t>и </a:t>
            </a:r>
            <a:r>
              <a:rPr lang="ru-RU" dirty="0"/>
              <a:t>приступают к оформлению информации, необходимой для подачи заявки на патент. </a:t>
            </a:r>
          </a:p>
        </p:txBody>
      </p:sp>
    </p:spTree>
    <p:extLst>
      <p:ext uri="{BB962C8B-B14F-4D97-AF65-F5344CB8AC3E}">
        <p14:creationId xmlns="" xmlns:p14="http://schemas.microsoft.com/office/powerpoint/2010/main" val="3239929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r>
              <a:rPr lang="ru-RU" sz="4000" dirty="0"/>
              <a:t>8) Проектирование нового </a:t>
            </a:r>
            <a:r>
              <a:rPr lang="ru-RU" sz="4000" dirty="0" smtClean="0"/>
              <a:t>продукта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dirty="0"/>
              <a:t>Работы на данном этапе с организационной точки зрения </a:t>
            </a:r>
            <a:r>
              <a:rPr lang="ru-RU" dirty="0" smtClean="0"/>
              <a:t>делятся на </a:t>
            </a:r>
            <a:r>
              <a:rPr lang="ru-RU" dirty="0"/>
              <a:t>две </a:t>
            </a:r>
            <a:r>
              <a:rPr lang="ru-RU" dirty="0" smtClean="0"/>
              <a:t>группы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1 -работы</a:t>
            </a:r>
            <a:r>
              <a:rPr lang="ru-RU" dirty="0"/>
              <a:t>, связанные с подготовкой </a:t>
            </a:r>
            <a:r>
              <a:rPr lang="ru-RU" dirty="0" smtClean="0"/>
              <a:t>заданий для проектирования </a:t>
            </a:r>
            <a:r>
              <a:rPr lang="ru-RU" dirty="0"/>
              <a:t>(разработка предложений, </a:t>
            </a:r>
            <a:r>
              <a:rPr lang="ru-RU" dirty="0" smtClean="0"/>
              <a:t>обоснований), 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2 - работы</a:t>
            </a:r>
            <a:r>
              <a:rPr lang="ru-RU" dirty="0"/>
              <a:t>, связанные с </a:t>
            </a:r>
            <a:r>
              <a:rPr lang="ru-RU" dirty="0" smtClean="0"/>
              <a:t>подготовкой, обеспечением</a:t>
            </a:r>
            <a:r>
              <a:rPr lang="ru-RU" dirty="0"/>
              <a:t>, изготовлением и испытанием функциональных образцов и прототипов изделий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9289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9) Проектирование процесса производства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7321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600" dirty="0" smtClean="0"/>
              <a:t>	Принятие решения о </a:t>
            </a:r>
            <a:r>
              <a:rPr lang="ru-RU" sz="3600" dirty="0"/>
              <a:t>выборе типа используемого процесса, оборудовании, </a:t>
            </a:r>
            <a:r>
              <a:rPr lang="ru-RU" sz="3600" dirty="0" smtClean="0"/>
              <a:t>планировки </a:t>
            </a:r>
            <a:r>
              <a:rPr lang="ru-RU" sz="3600" dirty="0"/>
              <a:t>и управлении запасами</a:t>
            </a:r>
            <a:r>
              <a:rPr lang="ru-RU" sz="3600" dirty="0" smtClean="0"/>
              <a:t>. 	Осуществляется </a:t>
            </a:r>
            <a:r>
              <a:rPr lang="ru-RU" sz="3600" dirty="0"/>
              <a:t>на заключительной стадии разработки нового продукта. </a:t>
            </a:r>
            <a:endParaRPr lang="ru-RU" sz="36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500" dirty="0" smtClean="0">
                <a:latin typeface="+mj-lt"/>
              </a:rPr>
              <a:t>10</a:t>
            </a:r>
            <a:r>
              <a:rPr lang="ru-RU" sz="6500" dirty="0">
                <a:latin typeface="+mj-lt"/>
              </a:rPr>
              <a:t>) Организация опытного производства и пробного </a:t>
            </a:r>
            <a:r>
              <a:rPr lang="ru-RU" sz="6500" dirty="0" smtClean="0">
                <a:latin typeface="+mj-lt"/>
              </a:rPr>
              <a:t>сбыта</a:t>
            </a:r>
            <a:endParaRPr lang="ru-RU" sz="6500" dirty="0">
              <a:latin typeface="+mj-lt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+mj-lt"/>
              </a:rPr>
              <a:t>	</a:t>
            </a:r>
            <a:r>
              <a:rPr lang="ru-RU" sz="3600" dirty="0" smtClean="0"/>
              <a:t>Разворачивают </a:t>
            </a:r>
            <a:r>
              <a:rPr lang="ru-RU" sz="3600" dirty="0"/>
              <a:t>небольшое опытное производство, на котором производят ограниченные партии новинки.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600" dirty="0" smtClean="0"/>
              <a:t>	Имея </a:t>
            </a:r>
            <a:r>
              <a:rPr lang="ru-RU" sz="3600" dirty="0"/>
              <a:t>в своем распоряжении сравнительно достаточное количество товара, специалисты по организации сбыта проводят всесторонние исследования среди узкого круга клиентов. Эта работа, как правило, дает полный объем исходной информации для запуска нового товара в серию, позволяет достаточно точно определить фактический уровень издержек производства, </a:t>
            </a:r>
            <a:r>
              <a:rPr lang="ru-RU" sz="3600" dirty="0" smtClean="0"/>
              <a:t>установить </a:t>
            </a:r>
            <a:r>
              <a:rPr lang="ru-RU" sz="3600" dirty="0"/>
              <a:t>цену и наметить пути и способы продвижения товара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178763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11) Серийное производство и начало комплексной программы сбыта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0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процессе развертывания серийного производства заканчиваются работы, начатые на предшествующих этапах процесса (создание упаковки, тары, разработка рекламы, подготовка </a:t>
            </a:r>
            <a:r>
              <a:rPr lang="ru-RU" dirty="0" err="1" smtClean="0"/>
              <a:t>товаросопрово</a:t>
            </a:r>
            <a:r>
              <a:rPr lang="ru-RU" dirty="0" err="1"/>
              <a:t>-</a:t>
            </a:r>
            <a:r>
              <a:rPr lang="ru-RU" dirty="0" err="1" smtClean="0"/>
              <a:t>дительной</a:t>
            </a:r>
            <a:r>
              <a:rPr lang="ru-RU" dirty="0" smtClean="0"/>
              <a:t> </a:t>
            </a:r>
            <a:r>
              <a:rPr lang="ru-RU" dirty="0"/>
              <a:t>документации, технических инструкций и т.д.). </a:t>
            </a:r>
          </a:p>
        </p:txBody>
      </p:sp>
    </p:spTree>
    <p:extLst>
      <p:ext uri="{BB962C8B-B14F-4D97-AF65-F5344CB8AC3E}">
        <p14:creationId xmlns="" xmlns:p14="http://schemas.microsoft.com/office/powerpoint/2010/main" val="14197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Работы </a:t>
            </a:r>
            <a:r>
              <a:rPr lang="ru-RU" dirty="0"/>
              <a:t>на разных этапах могут быть объединены или проводится параллельно. Поэтому в ходе работы над продуктом необходима гибкость при возникновении факторов и ситуаций, вследствие </a:t>
            </a:r>
            <a:r>
              <a:rPr lang="ru-RU" dirty="0" smtClean="0"/>
              <a:t>чего иногда </a:t>
            </a:r>
            <a:r>
              <a:rPr lang="ru-RU" dirty="0"/>
              <a:t>приходится </a:t>
            </a:r>
            <a:r>
              <a:rPr lang="ru-RU" dirty="0" smtClean="0"/>
              <a:t>проводить </a:t>
            </a:r>
            <a:r>
              <a:rPr lang="ru-RU" dirty="0"/>
              <a:t>переоценку полученных результатов, а иногда менять и идеи, лежащие в основе решения.</a:t>
            </a:r>
          </a:p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проектировании услуги</a:t>
            </a:r>
            <a:r>
              <a:rPr lang="ru-RU" dirty="0" smtClean="0"/>
              <a:t>, будут пройдены те же этапы, что и при проектировании товаров, однако, необходимо будет  </a:t>
            </a:r>
            <a:r>
              <a:rPr lang="ru-RU" dirty="0"/>
              <a:t>учитывать следующие факторы:</a:t>
            </a:r>
          </a:p>
          <a:p>
            <a:pPr marL="0" indent="0" algn="just">
              <a:buNone/>
            </a:pPr>
            <a:r>
              <a:rPr lang="ru-RU" dirty="0"/>
              <a:t>1) Участие покупателя.</a:t>
            </a:r>
          </a:p>
          <a:p>
            <a:pPr marL="0" indent="0" algn="just">
              <a:buNone/>
            </a:pPr>
            <a:r>
              <a:rPr lang="ru-RU" dirty="0"/>
              <a:t>2) Невозможность хранения услуг.</a:t>
            </a:r>
          </a:p>
          <a:p>
            <a:pPr marL="0" indent="0" algn="just">
              <a:buNone/>
            </a:pPr>
            <a:r>
              <a:rPr lang="ru-RU" dirty="0"/>
              <a:t>3) Изменчивость спроса на услуги.</a:t>
            </a:r>
          </a:p>
          <a:p>
            <a:pPr marL="0" indent="0" algn="just">
              <a:buNone/>
            </a:pPr>
            <a:r>
              <a:rPr lang="ru-RU" dirty="0"/>
              <a:t>4) Индустриализация в разработке </a:t>
            </a:r>
            <a:r>
              <a:rPr lang="ru-RU" dirty="0" smtClean="0"/>
              <a:t>услуг, что </a:t>
            </a:r>
            <a:r>
              <a:rPr lang="ru-RU" dirty="0"/>
              <a:t>означает устранение клиента от производства.</a:t>
            </a:r>
          </a:p>
          <a:p>
            <a:pPr marL="0" indent="0" algn="just">
              <a:buNone/>
            </a:pPr>
            <a:r>
              <a:rPr lang="ru-RU" dirty="0"/>
              <a:t>5) Качество сервиса.</a:t>
            </a:r>
          </a:p>
          <a:p>
            <a:pPr marL="0" indent="0" algn="just">
              <a:buNone/>
            </a:pPr>
            <a:r>
              <a:rPr lang="ru-RU" dirty="0"/>
              <a:t>6) Эффективность сервиса.</a:t>
            </a:r>
          </a:p>
          <a:p>
            <a:pPr marL="0" indent="0" algn="just">
              <a:buNone/>
            </a:pPr>
            <a:r>
              <a:rPr lang="ru-RU" dirty="0"/>
              <a:t>7) Покупателя можно рассматривать, как рабочую силу (процесс самообслуживания).</a:t>
            </a:r>
          </a:p>
          <a:p>
            <a:pPr marL="0" indent="0" algn="just">
              <a:buNone/>
            </a:pPr>
            <a:r>
              <a:rPr lang="ru-RU" dirty="0"/>
              <a:t>8) Возможность гибкого использования рабочей силы (использование неполного рабочего графика).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2582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/>
              <a:t>Спасибо за внимание</a:t>
            </a:r>
            <a:r>
              <a:rPr lang="ru-RU" sz="6700" b="1" dirty="0" smtClean="0"/>
              <a:t>!</a:t>
            </a:r>
            <a:endParaRPr lang="ru-RU" sz="6700" b="1" dirty="0"/>
          </a:p>
        </p:txBody>
      </p:sp>
    </p:spTree>
    <p:extLst>
      <p:ext uri="{BB962C8B-B14F-4D97-AF65-F5344CB8AC3E}">
        <p14:creationId xmlns="" xmlns:p14="http://schemas.microsoft.com/office/powerpoint/2010/main" val="1499189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404664"/>
            <a:ext cx="8030666" cy="597666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В условиях постоянно меняющихся запросов покупателей, технологий и конкурентного </a:t>
            </a:r>
            <a:r>
              <a:rPr lang="ru-RU" dirty="0" smtClean="0"/>
              <a:t>окружения, </a:t>
            </a:r>
            <a:r>
              <a:rPr lang="ru-RU" dirty="0"/>
              <a:t>выживание компании напрямую зависит от того, насколько успешно она разрабатывает и внедряет на рынок новые товары или услуги. </a:t>
            </a:r>
          </a:p>
          <a:p>
            <a:pPr marL="0" indent="0" algn="just">
              <a:buNone/>
            </a:pPr>
            <a:r>
              <a:rPr lang="ru-RU" dirty="0" smtClean="0"/>
              <a:t>	Компания</a:t>
            </a:r>
            <a:r>
              <a:rPr lang="ru-RU" dirty="0"/>
              <a:t>, желающая долгое время сохранять свой рынок  и быть прибыльной, должна постоянно обновлять предложение. </a:t>
            </a: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 smtClean="0"/>
              <a:t>	Обновление </a:t>
            </a:r>
            <a:r>
              <a:rPr lang="ru-RU" dirty="0"/>
              <a:t>предложения </a:t>
            </a:r>
            <a:r>
              <a:rPr lang="ru-RU" dirty="0" smtClean="0"/>
              <a:t>может осуществляться при помощи:</a:t>
            </a:r>
          </a:p>
          <a:p>
            <a:pPr algn="just">
              <a:buFontTx/>
              <a:buChar char="-"/>
            </a:pPr>
            <a:r>
              <a:rPr lang="ru-RU" dirty="0" smtClean="0"/>
              <a:t>совершенствования </a:t>
            </a:r>
            <a:r>
              <a:rPr lang="ru-RU" dirty="0"/>
              <a:t>существующих </a:t>
            </a:r>
            <a:r>
              <a:rPr lang="ru-RU" dirty="0" smtClean="0"/>
              <a:t>товаров; </a:t>
            </a:r>
          </a:p>
          <a:p>
            <a:pPr algn="just">
              <a:buFontTx/>
              <a:buChar char="-"/>
            </a:pPr>
            <a:r>
              <a:rPr lang="ru-RU" dirty="0" smtClean="0"/>
              <a:t>создания новых товаров </a:t>
            </a:r>
            <a:r>
              <a:rPr lang="ru-RU" dirty="0"/>
              <a:t>и </a:t>
            </a:r>
            <a:r>
              <a:rPr lang="ru-RU" dirty="0" smtClean="0"/>
              <a:t>расширения ассортимента </a:t>
            </a:r>
            <a:r>
              <a:rPr lang="ru-RU" dirty="0"/>
              <a:t>торговых </a:t>
            </a:r>
            <a:r>
              <a:rPr lang="ru-RU" dirty="0" smtClean="0"/>
              <a:t>марок;</a:t>
            </a:r>
          </a:p>
          <a:p>
            <a:pPr algn="just">
              <a:buFontTx/>
              <a:buChar char="-"/>
            </a:pPr>
            <a:r>
              <a:rPr lang="ru-RU" dirty="0" smtClean="0"/>
              <a:t>увеличения числа товаров.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389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Проектирование новых товаров </a:t>
            </a:r>
            <a:br>
              <a:rPr lang="ru-RU" dirty="0" smtClean="0"/>
            </a:br>
            <a:r>
              <a:rPr lang="ru-RU" dirty="0" smtClean="0"/>
              <a:t>и услуг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2800" dirty="0"/>
              <a:t>Точкой отсчета при создании </a:t>
            </a:r>
            <a:r>
              <a:rPr lang="ru-RU" sz="2800" dirty="0" smtClean="0"/>
              <a:t>любой производственной </a:t>
            </a:r>
            <a:r>
              <a:rPr lang="ru-RU" sz="2800" dirty="0"/>
              <a:t>системы предприятия является выбор или проектирование продукции или услуги, которые будут им производиться или предоставляться.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Проектирование </a:t>
            </a:r>
            <a:r>
              <a:rPr lang="ru-RU" sz="2800" dirty="0"/>
              <a:t>изделий должно быть нацелено на удовлетворение потребностей покупателя. Предприятие в </a:t>
            </a:r>
            <a:r>
              <a:rPr lang="ru-RU" sz="2800" dirty="0" smtClean="0"/>
              <a:t>обязано </a:t>
            </a:r>
            <a:r>
              <a:rPr lang="ru-RU" sz="2800" dirty="0"/>
              <a:t>вести наблюдение за спросом на каждый вид продукции, которая выпускается, а также отслеживать изменения в товарном предложении конкурентов и в технологии производства. </a:t>
            </a:r>
          </a:p>
        </p:txBody>
      </p:sp>
    </p:spTree>
    <p:extLst>
      <p:ext uri="{BB962C8B-B14F-4D97-AF65-F5344CB8AC3E}">
        <p14:creationId xmlns="" xmlns:p14="http://schemas.microsoft.com/office/powerpoint/2010/main" val="350407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Процесс </a:t>
            </a:r>
            <a:r>
              <a:rPr lang="ru-RU" sz="4000" dirty="0"/>
              <a:t>создания нового </a:t>
            </a:r>
            <a:r>
              <a:rPr lang="ru-RU" sz="4000" dirty="0" smtClean="0"/>
              <a:t>продукта включает следующие  этапы: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1558217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Анализ прогнозируемых потребностей в изделиях.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Поиск идеи нового товара.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Предварительная оценка идеи и выбор наиболее приемлемого пути ее осуществления.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Исследование потребительских свойств нового продукта и предварительный анализ рынка.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Выбор критериев проектируемого изделия в соответствии с требованиями рынка.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Определение необходимых свойств изделия на основе выбора альтернатив проектных характеристик.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Изучение особенностей процесса производства и возможности адаптации нового продукта в существующих условиях предприятия.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Проектирование нового продукта.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Проектирование процесса производства.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Организация опытного производства и пробного сбыта.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Переход к серийному производству и осуществление комплексной программы маркетинга.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60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600" b="1" dirty="0" smtClean="0"/>
              <a:t>	</a:t>
            </a:r>
            <a:r>
              <a:rPr lang="ru-RU" sz="3600" dirty="0"/>
              <a:t>Учитывая то, что разработка нового продукта осуществляется в течение нескольких лет (от зарождения идеи до момента получения чистой прибыли), предприятие </a:t>
            </a:r>
            <a:r>
              <a:rPr lang="ru-RU" sz="3600" dirty="0" smtClean="0"/>
              <a:t>заинтересовано </a:t>
            </a:r>
            <a:r>
              <a:rPr lang="ru-RU" sz="3600" dirty="0"/>
              <a:t>в сокращении данного периода, стремится всячески ускорить протекание процесса, не допуская, однако, чрезмерного риска. </a:t>
            </a: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/>
              <a:t>	</a:t>
            </a:r>
            <a:r>
              <a:rPr lang="ru-RU" sz="3600" dirty="0" smtClean="0"/>
              <a:t>Необходимо </a:t>
            </a:r>
            <a:r>
              <a:rPr lang="ru-RU" sz="3600" dirty="0"/>
              <a:t>также </a:t>
            </a:r>
            <a:r>
              <a:rPr lang="ru-RU" sz="3600" dirty="0" smtClean="0"/>
              <a:t>учитывать, </a:t>
            </a:r>
            <a:r>
              <a:rPr lang="ru-RU" sz="3600" dirty="0"/>
              <a:t>что новые продукты и изделия легче "адаптируются" к условиям функционирования фирмы, если они аналогичны предыдущим с точки зрения производства и сбыта. Гораздо сложнее обстоит дело с "чужеродными" товарами, с производства которых фирма не имеет ни опыта, ни знаний.</a:t>
            </a:r>
          </a:p>
          <a:p>
            <a:pPr marL="0" indent="0" algn="just" fontAlgn="base">
              <a:buNone/>
            </a:pPr>
            <a:r>
              <a:rPr lang="ru-RU" sz="3500" dirty="0"/>
              <a:t>	</a:t>
            </a:r>
            <a:r>
              <a:rPr lang="ru-RU" sz="3500" dirty="0" smtClean="0"/>
              <a:t>Далее рассмотрим этапы создания нового продукта поподробнее.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85657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r>
              <a:rPr lang="ru-RU" sz="4000" dirty="0"/>
              <a:t>1) </a:t>
            </a:r>
            <a:r>
              <a:rPr lang="ru-RU" sz="4000" dirty="0">
                <a:cs typeface="Times New Roman" panose="02020603050405020304" pitchFamily="18" charset="0"/>
              </a:rPr>
              <a:t>Анализ прогнозируемых потребностей в изделиях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600" dirty="0" smtClean="0"/>
              <a:t>	Исходная </a:t>
            </a:r>
            <a:r>
              <a:rPr lang="ru-RU" sz="3600" dirty="0"/>
              <a:t>информация </a:t>
            </a:r>
            <a:r>
              <a:rPr lang="ru-RU" sz="3600" dirty="0" smtClean="0"/>
              <a:t>для анализа должна </a:t>
            </a:r>
            <a:r>
              <a:rPr lang="ru-RU" sz="3600" dirty="0"/>
              <a:t>быть </a:t>
            </a:r>
            <a:r>
              <a:rPr lang="ru-RU" sz="3600" dirty="0" smtClean="0"/>
              <a:t>конкретной </a:t>
            </a:r>
            <a:r>
              <a:rPr lang="ru-RU" sz="3600" dirty="0"/>
              <a:t>и релевантной. </a:t>
            </a:r>
            <a:r>
              <a:rPr lang="ru-RU" sz="3600" dirty="0" smtClean="0"/>
              <a:t>	Важно учитывать  не временные </a:t>
            </a:r>
            <a:r>
              <a:rPr lang="ru-RU" sz="3600" dirty="0"/>
              <a:t>запросы потребителей, а перспективные потребности завтрашнего дня на основе прогнозирования. На этом этапе также рекомендуется определить производственные возможности структурных подразделений, оценить их мощности и способности будущих предполагаемых изменений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851568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r>
              <a:rPr lang="ru-RU" sz="4000" dirty="0" smtClean="0"/>
              <a:t>2) </a:t>
            </a:r>
            <a:r>
              <a:rPr lang="ru-RU" sz="4000" dirty="0">
                <a:cs typeface="Times New Roman" panose="02020603050405020304" pitchFamily="18" charset="0"/>
              </a:rPr>
              <a:t>Поиск идеи нового </a:t>
            </a:r>
            <a:r>
              <a:rPr lang="ru-RU" sz="4000" dirty="0" smtClean="0">
                <a:cs typeface="Times New Roman" panose="02020603050405020304" pitchFamily="18" charset="0"/>
              </a:rPr>
              <a:t>товара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600" dirty="0" smtClean="0"/>
              <a:t>	Характерной </a:t>
            </a:r>
            <a:r>
              <a:rPr lang="ru-RU" sz="3600" dirty="0"/>
              <a:t>чертой этого этапа является организация постоянного поступления новых идей, которые должны соответствовать возможностям предприятия. Кроме того, их должно быть достаточно много для того, чтобы обеспечить свободу выбора.</a:t>
            </a:r>
          </a:p>
          <a:p>
            <a:pPr marL="0" indent="0" algn="just">
              <a:buNone/>
            </a:pPr>
            <a:r>
              <a:rPr lang="ru-RU" sz="3600" dirty="0" smtClean="0"/>
              <a:t>	Основным </a:t>
            </a:r>
            <a:r>
              <a:rPr lang="ru-RU" sz="3600" dirty="0"/>
              <a:t>источником поступления новых идей можно назвать </a:t>
            </a:r>
            <a:r>
              <a:rPr lang="ru-RU" sz="3600" dirty="0" smtClean="0"/>
              <a:t>опрос </a:t>
            </a:r>
            <a:r>
              <a:rPr lang="ru-RU" sz="3600" dirty="0"/>
              <a:t>существующих и потенциальных клиентов, исследование отдельных и взаимосвязанных рынков, мнение специалистов сферы </a:t>
            </a:r>
            <a:r>
              <a:rPr lang="ru-RU" sz="3600" dirty="0" smtClean="0"/>
              <a:t>НИОКР и изобретателей.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529384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Autofit/>
          </a:bodyPr>
          <a:lstStyle/>
          <a:p>
            <a:r>
              <a:rPr lang="ru-RU" sz="4000" dirty="0" smtClean="0"/>
              <a:t>3</a:t>
            </a:r>
            <a:r>
              <a:rPr lang="ru-RU" sz="4000" dirty="0"/>
              <a:t>) Предварительная оценка </a:t>
            </a:r>
            <a:r>
              <a:rPr lang="ru-RU" sz="4000" dirty="0" smtClean="0"/>
              <a:t>идеи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этапе предварительной оценки нового товара выполняются две задачи. Во-первых, отбраковываются явно непригодные к внедрению проекты. И, во-вторых, по количеству идей, оставшихся после </a:t>
            </a:r>
            <a:r>
              <a:rPr lang="ru-RU" dirty="0" smtClean="0"/>
              <a:t>отсеивания, </a:t>
            </a:r>
            <a:r>
              <a:rPr lang="ru-RU" dirty="0"/>
              <a:t>отбираются наиболее удачные и многообещающие, которые можно рекомендовать для экспериментальной разработки сферой НИОКР.</a:t>
            </a:r>
          </a:p>
          <a:p>
            <a:pPr marL="0" indent="0" algn="just">
              <a:buNone/>
            </a:pPr>
            <a:r>
              <a:rPr lang="ru-RU" dirty="0" smtClean="0"/>
              <a:t>	Определяется </a:t>
            </a:r>
            <a:r>
              <a:rPr lang="ru-RU" dirty="0"/>
              <a:t>приблизительная оценка объемов спроса, тенденции его развития, оценка технической реализации предложенной идеи, вероятности успеха в решении технических задач. </a:t>
            </a:r>
          </a:p>
        </p:txBody>
      </p:sp>
    </p:spTree>
    <p:extLst>
      <p:ext uri="{BB962C8B-B14F-4D97-AF65-F5344CB8AC3E}">
        <p14:creationId xmlns="" xmlns:p14="http://schemas.microsoft.com/office/powerpoint/2010/main" val="203710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>
            <a:noAutofit/>
          </a:bodyPr>
          <a:lstStyle/>
          <a:p>
            <a:r>
              <a:rPr lang="ru-RU" sz="4000" dirty="0"/>
              <a:t>4) Исследование потребительских свойств товара и предварительный анализ </a:t>
            </a:r>
            <a:r>
              <a:rPr lang="ru-RU" sz="4000" dirty="0" smtClean="0"/>
              <a:t>рынка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dirty="0" smtClean="0"/>
              <a:t>На данном этапе приступают </a:t>
            </a:r>
            <a:r>
              <a:rPr lang="ru-RU" dirty="0"/>
              <a:t>к проведению исследований технического и экономического характера, а также к исследованию рынка. Чем </a:t>
            </a:r>
            <a:r>
              <a:rPr lang="ru-RU" dirty="0" smtClean="0"/>
              <a:t>более </a:t>
            </a:r>
            <a:r>
              <a:rPr lang="ru-RU" dirty="0"/>
              <a:t>похожий товар на </a:t>
            </a:r>
            <a:r>
              <a:rPr lang="ru-RU" dirty="0" smtClean="0"/>
              <a:t>новые изделия уже существует, </a:t>
            </a:r>
            <a:r>
              <a:rPr lang="ru-RU" dirty="0"/>
              <a:t>тем </a:t>
            </a:r>
            <a:r>
              <a:rPr lang="ru-RU" dirty="0" smtClean="0"/>
              <a:t>меньше будет </a:t>
            </a:r>
            <a:r>
              <a:rPr lang="ru-RU" dirty="0"/>
              <a:t>потребность в технических исследованиях. </a:t>
            </a:r>
          </a:p>
        </p:txBody>
      </p:sp>
    </p:spTree>
    <p:extLst>
      <p:ext uri="{BB962C8B-B14F-4D97-AF65-F5344CB8AC3E}">
        <p14:creationId xmlns="" xmlns:p14="http://schemas.microsoft.com/office/powerpoint/2010/main" val="371966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207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Пермский государственный национальный исследовательский университет   Проектирование новых продуктов и услуг                                                  </vt:lpstr>
      <vt:lpstr>Слайд 2</vt:lpstr>
      <vt:lpstr>Проектирование новых товаров  и услуг</vt:lpstr>
      <vt:lpstr>Процесс создания нового продукта включает следующие  этапы:</vt:lpstr>
      <vt:lpstr>Слайд 5</vt:lpstr>
      <vt:lpstr>1) Анализ прогнозируемых потребностей в изделиях</vt:lpstr>
      <vt:lpstr>2) Поиск идеи нового товара</vt:lpstr>
      <vt:lpstr>3) Предварительная оценка идеи</vt:lpstr>
      <vt:lpstr>4) Исследование потребительских свойств товара и предварительный анализ рынка</vt:lpstr>
      <vt:lpstr>5) Выбор критериев для проектируемого изделия</vt:lpstr>
      <vt:lpstr> 6) Определение необходимых свойств изделия</vt:lpstr>
      <vt:lpstr>7) Изучение особенностей процесса производства и возможности адаптации нового продукта в существующих условиях предприятия</vt:lpstr>
      <vt:lpstr>8) Проектирование нового продукта</vt:lpstr>
      <vt:lpstr>9) Проектирование процесса производства</vt:lpstr>
      <vt:lpstr>11) Серийное производство и начало комплексной программы сбыта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Пермский государственный национальный исследовательский университет   Доклад по дисциплине «Менеджмент» На тему: «Команда. Типы команд. Основные различия между командой и группой.»</dc:title>
  <dc:creator>User</dc:creator>
  <cp:lastModifiedBy>Дом</cp:lastModifiedBy>
  <cp:revision>97</cp:revision>
  <dcterms:created xsi:type="dcterms:W3CDTF">2017-10-01T17:40:19Z</dcterms:created>
  <dcterms:modified xsi:type="dcterms:W3CDTF">2021-02-22T04:31:12Z</dcterms:modified>
</cp:coreProperties>
</file>